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13843-4321-49BE-AFA4-A7619B0B4BAD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9D0F-9305-42E9-BD79-B45D6CC3FF7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EE55DC-AE86-4504-905C-D9D95C621FEC}" type="slidenum">
              <a:rPr lang="it-IT" sz="1200"/>
              <a:pPr algn="r"/>
              <a:t>4</a:t>
            </a:fld>
            <a:endParaRPr lang="it-IT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D9D0F-9305-42E9-BD79-B45D6CC3FF79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DACD-B097-4891-9CC4-3F5E84C25721}" type="datetimeFigureOut">
              <a:rPr lang="tr-TR" smtClean="0"/>
              <a:pPr/>
              <a:t>23.09.2017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838E-EAA9-40F2-8E38-A242393971A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TREATMENT OF UNITED AIRWAY DISEASE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Prof.Dr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Bulent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Tutluoglu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27" y="2764854"/>
            <a:ext cx="9110373" cy="273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0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tr-TR" sz="6000" dirty="0" smtClean="0">
                <a:solidFill>
                  <a:srgbClr val="FF0000"/>
                </a:solidFill>
              </a:rPr>
              <a:t>       MONTELUKAST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800" dirty="0"/>
              <a:t>696 </a:t>
            </a:r>
            <a:r>
              <a:rPr lang="tr-TR" sz="2800" dirty="0" err="1" smtClean="0"/>
              <a:t>mild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moderate</a:t>
            </a:r>
            <a:r>
              <a:rPr lang="tr-TR" sz="2800" dirty="0" smtClean="0"/>
              <a:t> </a:t>
            </a:r>
            <a:r>
              <a:rPr lang="tr-TR" sz="2800" dirty="0" err="1" smtClean="0"/>
              <a:t>persistant</a:t>
            </a:r>
            <a:r>
              <a:rPr lang="tr-TR" sz="2800" dirty="0" smtClean="0"/>
              <a:t> </a:t>
            </a:r>
            <a:r>
              <a:rPr lang="tr-TR" sz="2800" dirty="0" err="1" smtClean="0"/>
              <a:t>asthmatics</a:t>
            </a:r>
            <a:r>
              <a:rPr lang="tr-TR" sz="2800" dirty="0" smtClean="0"/>
              <a:t>+</a:t>
            </a:r>
            <a:r>
              <a:rPr lang="tr-TR" sz="2800" dirty="0" err="1" smtClean="0"/>
              <a:t>allergic</a:t>
            </a:r>
            <a:r>
              <a:rPr lang="tr-TR" sz="2800" dirty="0" smtClean="0"/>
              <a:t> </a:t>
            </a:r>
            <a:r>
              <a:rPr lang="tr-TR" sz="2800" dirty="0" err="1" smtClean="0"/>
              <a:t>rhinitis</a:t>
            </a:r>
            <a:r>
              <a:rPr lang="tr-TR" sz="2800" dirty="0" smtClean="0"/>
              <a:t> </a:t>
            </a:r>
            <a:r>
              <a:rPr lang="tr-TR" sz="2800" dirty="0" err="1" smtClean="0"/>
              <a:t>patients</a:t>
            </a:r>
            <a:endParaRPr lang="tr-TR" sz="2800" dirty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Patients</a:t>
            </a:r>
            <a:r>
              <a:rPr lang="tr-TR" sz="2800" dirty="0" smtClean="0"/>
              <a:t> </a:t>
            </a:r>
            <a:r>
              <a:rPr lang="tr-TR" sz="2800" dirty="0" err="1" smtClean="0"/>
              <a:t>taking</a:t>
            </a:r>
            <a:r>
              <a:rPr lang="tr-TR" sz="2800" dirty="0" smtClean="0"/>
              <a:t> </a:t>
            </a:r>
            <a:r>
              <a:rPr lang="tr-TR" sz="2800" dirty="0" err="1" smtClean="0"/>
              <a:t>steroid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combination</a:t>
            </a:r>
            <a:r>
              <a:rPr lang="tr-TR" sz="2800" dirty="0" smtClean="0"/>
              <a:t> </a:t>
            </a:r>
            <a:r>
              <a:rPr lang="tr-TR" sz="2800" dirty="0" err="1" smtClean="0"/>
              <a:t>therapy</a:t>
            </a:r>
            <a:r>
              <a:rPr lang="tr-TR" sz="2800" dirty="0" smtClean="0"/>
              <a:t> </a:t>
            </a:r>
            <a:r>
              <a:rPr lang="tr-TR" sz="2800" dirty="0" err="1" smtClean="0"/>
              <a:t>was</a:t>
            </a:r>
            <a:r>
              <a:rPr lang="tr-TR" sz="2800" dirty="0" smtClean="0"/>
              <a:t> put on </a:t>
            </a:r>
            <a:r>
              <a:rPr lang="tr-TR" sz="2800" dirty="0" err="1" smtClean="0"/>
              <a:t>montelukast</a:t>
            </a:r>
            <a:r>
              <a:rPr lang="tr-TR" sz="2800" dirty="0" smtClean="0"/>
              <a:t> </a:t>
            </a:r>
            <a:r>
              <a:rPr lang="tr-TR" sz="2800" dirty="0" err="1" smtClean="0"/>
              <a:t>therapy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1 </a:t>
            </a:r>
            <a:r>
              <a:rPr lang="tr-TR" sz="2800" dirty="0" err="1" smtClean="0"/>
              <a:t>year</a:t>
            </a:r>
            <a:r>
              <a:rPr lang="tr-TR" sz="2800" dirty="0" smtClean="0"/>
              <a:t>. </a:t>
            </a: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/>
              <a:t>   </a:t>
            </a:r>
            <a:r>
              <a:rPr lang="tr-TR" sz="2800" dirty="0" smtClean="0"/>
              <a:t> </a:t>
            </a:r>
            <a:r>
              <a:rPr lang="tr-TR" sz="2800" dirty="0" err="1" smtClean="0"/>
              <a:t>Asthma</a:t>
            </a:r>
            <a:r>
              <a:rPr lang="tr-TR" sz="2800" dirty="0" smtClean="0"/>
              <a:t> </a:t>
            </a:r>
            <a:r>
              <a:rPr lang="tr-TR" sz="2800" dirty="0" err="1" smtClean="0"/>
              <a:t>attacks</a:t>
            </a:r>
            <a:r>
              <a:rPr lang="tr-TR" sz="2800" dirty="0" smtClean="0"/>
              <a:t> </a:t>
            </a:r>
            <a:r>
              <a:rPr lang="tr-TR" sz="2800" dirty="0" err="1" smtClean="0"/>
              <a:t>dropped</a:t>
            </a:r>
            <a:r>
              <a:rPr lang="tr-TR" sz="2800" dirty="0" smtClean="0"/>
              <a:t>  </a:t>
            </a:r>
            <a:r>
              <a:rPr lang="tr-TR" sz="2800" dirty="0" err="1" smtClean="0"/>
              <a:t>from</a:t>
            </a:r>
            <a:r>
              <a:rPr lang="tr-TR" sz="2800" dirty="0" smtClean="0"/>
              <a:t> 31 % </a:t>
            </a:r>
            <a:r>
              <a:rPr lang="tr-TR" sz="2800" dirty="0" err="1" smtClean="0"/>
              <a:t>to</a:t>
            </a:r>
            <a:r>
              <a:rPr lang="tr-TR" sz="2800" dirty="0" smtClean="0"/>
              <a:t> 10%</a:t>
            </a: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/>
              <a:t>   </a:t>
            </a:r>
            <a:r>
              <a:rPr lang="tr-TR" sz="2800" dirty="0" smtClean="0"/>
              <a:t> </a:t>
            </a:r>
            <a:r>
              <a:rPr lang="tr-TR" sz="2800" dirty="0" err="1" smtClean="0"/>
              <a:t>Emergency</a:t>
            </a:r>
            <a:r>
              <a:rPr lang="tr-TR" sz="2800" dirty="0" smtClean="0"/>
              <a:t> </a:t>
            </a:r>
            <a:r>
              <a:rPr lang="tr-TR" sz="2800" dirty="0" err="1" smtClean="0"/>
              <a:t>room</a:t>
            </a:r>
            <a:r>
              <a:rPr lang="tr-TR" sz="2800" dirty="0" smtClean="0"/>
              <a:t> </a:t>
            </a:r>
            <a:r>
              <a:rPr lang="tr-TR" sz="2800" dirty="0" err="1" smtClean="0"/>
              <a:t>applications</a:t>
            </a:r>
            <a:r>
              <a:rPr lang="tr-TR" sz="2800" dirty="0" smtClean="0"/>
              <a:t> </a:t>
            </a:r>
            <a:r>
              <a:rPr lang="tr-TR" sz="2800" dirty="0" err="1" smtClean="0"/>
              <a:t>dropped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19% </a:t>
            </a:r>
            <a:r>
              <a:rPr lang="tr-TR" sz="2800" dirty="0" err="1" smtClean="0"/>
              <a:t>to</a:t>
            </a:r>
            <a:r>
              <a:rPr lang="tr-TR" sz="2800" dirty="0" smtClean="0"/>
              <a:t> %4 </a:t>
            </a: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Hospitalization</a:t>
            </a:r>
            <a:r>
              <a:rPr lang="tr-TR" sz="2800" dirty="0" smtClean="0"/>
              <a:t> </a:t>
            </a:r>
            <a:r>
              <a:rPr lang="tr-TR" sz="2800" dirty="0" err="1" smtClean="0"/>
              <a:t>rates</a:t>
            </a:r>
            <a:r>
              <a:rPr lang="tr-TR" sz="2800" dirty="0" smtClean="0"/>
              <a:t> </a:t>
            </a:r>
            <a:r>
              <a:rPr lang="tr-TR" sz="2800" dirty="0" err="1" smtClean="0"/>
              <a:t>dropped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5% </a:t>
            </a:r>
            <a:r>
              <a:rPr lang="tr-TR" sz="2800" dirty="0" err="1" smtClean="0"/>
              <a:t>to</a:t>
            </a:r>
            <a:r>
              <a:rPr lang="tr-TR" sz="2800" dirty="0" smtClean="0"/>
              <a:t> 1</a:t>
            </a: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/>
              <a:t>   Oral </a:t>
            </a:r>
            <a:r>
              <a:rPr lang="tr-TR" sz="2800" dirty="0" err="1"/>
              <a:t>steroid</a:t>
            </a:r>
            <a:r>
              <a:rPr lang="tr-TR" sz="2800" dirty="0"/>
              <a:t> </a:t>
            </a:r>
            <a:r>
              <a:rPr lang="tr-TR" sz="2800" dirty="0" err="1" smtClean="0"/>
              <a:t>usage</a:t>
            </a:r>
            <a:r>
              <a:rPr lang="tr-TR" sz="2800" dirty="0" smtClean="0"/>
              <a:t> </a:t>
            </a:r>
            <a:r>
              <a:rPr lang="tr-TR" sz="2800" dirty="0" err="1" smtClean="0"/>
              <a:t>dropped</a:t>
            </a:r>
            <a:r>
              <a:rPr lang="tr-TR" sz="2800" dirty="0" smtClean="0"/>
              <a:t> </a:t>
            </a:r>
            <a:r>
              <a:rPr lang="tr-TR" sz="2800" dirty="0" err="1" smtClean="0"/>
              <a:t>from</a:t>
            </a:r>
            <a:r>
              <a:rPr lang="tr-TR" sz="2800" dirty="0" smtClean="0"/>
              <a:t> 6 </a:t>
            </a:r>
            <a:r>
              <a:rPr lang="tr-TR" sz="2800" dirty="0"/>
              <a:t>% </a:t>
            </a:r>
            <a:r>
              <a:rPr lang="tr-TR" sz="2800" dirty="0" err="1" smtClean="0"/>
              <a:t>to</a:t>
            </a:r>
            <a:r>
              <a:rPr lang="tr-TR" sz="2800" dirty="0" smtClean="0"/>
              <a:t> 18% </a:t>
            </a: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err="1"/>
              <a:t>Borderias</a:t>
            </a:r>
            <a:r>
              <a:rPr lang="tr-TR" sz="2000" dirty="0"/>
              <a:t> L et al.,</a:t>
            </a:r>
            <a:r>
              <a:rPr lang="tr-TR" sz="2000" dirty="0" err="1"/>
              <a:t>Curr</a:t>
            </a:r>
            <a:r>
              <a:rPr lang="tr-TR" sz="2000" dirty="0"/>
              <a:t> </a:t>
            </a:r>
            <a:r>
              <a:rPr lang="tr-TR" sz="2000" dirty="0" err="1"/>
              <a:t>Med</a:t>
            </a:r>
            <a:r>
              <a:rPr lang="tr-TR" sz="2000" dirty="0"/>
              <a:t> </a:t>
            </a:r>
            <a:r>
              <a:rPr lang="tr-TR" sz="2000" dirty="0" err="1"/>
              <a:t>Res</a:t>
            </a:r>
            <a:r>
              <a:rPr lang="tr-TR" sz="2000" dirty="0"/>
              <a:t> </a:t>
            </a:r>
            <a:r>
              <a:rPr lang="tr-TR" sz="2000" dirty="0" err="1"/>
              <a:t>Opin</a:t>
            </a:r>
            <a:r>
              <a:rPr lang="tr-TR" sz="2000" dirty="0"/>
              <a:t>. 2007 </a:t>
            </a:r>
            <a:r>
              <a:rPr lang="tr-TR" sz="2000" dirty="0" err="1"/>
              <a:t>Apr</a:t>
            </a:r>
            <a:r>
              <a:rPr lang="tr-TR" sz="2000" dirty="0"/>
              <a:t>;23(4):721-30 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Efficacy</a:t>
            </a:r>
            <a:r>
              <a:rPr lang="tr-TR" sz="2800" dirty="0" smtClean="0">
                <a:solidFill>
                  <a:srgbClr val="FF0000"/>
                </a:solidFill>
              </a:rPr>
              <a:t> of </a:t>
            </a:r>
            <a:r>
              <a:rPr lang="tr-TR" sz="2800" dirty="0" err="1" smtClean="0">
                <a:solidFill>
                  <a:srgbClr val="FF0000"/>
                </a:solidFill>
              </a:rPr>
              <a:t>montelukast</a:t>
            </a:r>
            <a:r>
              <a:rPr lang="tr-TR" sz="2800" dirty="0" smtClean="0">
                <a:solidFill>
                  <a:srgbClr val="FF0000"/>
                </a:solidFill>
              </a:rPr>
              <a:t>  as an </a:t>
            </a:r>
            <a:r>
              <a:rPr lang="tr-TR" sz="2800" dirty="0" err="1" smtClean="0">
                <a:solidFill>
                  <a:srgbClr val="FF0000"/>
                </a:solidFill>
              </a:rPr>
              <a:t>add</a:t>
            </a:r>
            <a:r>
              <a:rPr lang="tr-TR" sz="2800" dirty="0" smtClean="0">
                <a:solidFill>
                  <a:srgbClr val="FF0000"/>
                </a:solidFill>
              </a:rPr>
              <a:t> on </a:t>
            </a:r>
            <a:r>
              <a:rPr lang="tr-TR" sz="2800" dirty="0" err="1" smtClean="0">
                <a:solidFill>
                  <a:srgbClr val="FF0000"/>
                </a:solidFill>
              </a:rPr>
              <a:t>medicine</a:t>
            </a:r>
            <a:r>
              <a:rPr lang="tr-TR" sz="2800" dirty="0" smtClean="0">
                <a:solidFill>
                  <a:srgbClr val="FF0000"/>
                </a:solidFill>
              </a:rPr>
              <a:t> in </a:t>
            </a:r>
            <a:r>
              <a:rPr lang="tr-TR" sz="2800" dirty="0" err="1" smtClean="0">
                <a:solidFill>
                  <a:srgbClr val="FF0000"/>
                </a:solidFill>
              </a:rPr>
              <a:t>asthma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and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rhinitis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tr-TR" sz="2800" dirty="0" err="1" smtClean="0">
                <a:effectLst/>
              </a:rPr>
              <a:t>Desloratidine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and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montelukast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given</a:t>
            </a:r>
            <a:r>
              <a:rPr lang="tr-TR" sz="2800" dirty="0" smtClean="0">
                <a:effectLst/>
              </a:rPr>
              <a:t> 2 </a:t>
            </a:r>
            <a:r>
              <a:rPr lang="tr-TR" sz="2800" dirty="0" err="1" smtClean="0">
                <a:effectLst/>
              </a:rPr>
              <a:t>hours</a:t>
            </a:r>
            <a:r>
              <a:rPr lang="tr-TR" sz="2800" dirty="0" smtClean="0">
                <a:effectLst/>
              </a:rPr>
              <a:t>  </a:t>
            </a:r>
            <a:r>
              <a:rPr lang="tr-TR" sz="2800" dirty="0" err="1" smtClean="0">
                <a:effectLst/>
              </a:rPr>
              <a:t>before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allergen</a:t>
            </a:r>
            <a:r>
              <a:rPr lang="tr-TR" sz="2800" dirty="0" smtClean="0">
                <a:effectLst/>
              </a:rPr>
              <a:t> </a:t>
            </a:r>
            <a:r>
              <a:rPr lang="tr-TR" sz="2800" err="1" smtClean="0">
                <a:effectLst/>
              </a:rPr>
              <a:t>provocation</a:t>
            </a:r>
            <a:r>
              <a:rPr lang="tr-TR" sz="2800" smtClean="0">
                <a:effectLst/>
              </a:rPr>
              <a:t>  inhibits  late asthmatic response and best responses are obtained by the combination therapy</a:t>
            </a:r>
            <a:endParaRPr lang="tr-TR" sz="2800" dirty="0" smtClean="0">
              <a:effectLst/>
            </a:endParaRPr>
          </a:p>
          <a:p>
            <a:r>
              <a:rPr lang="tr-TR" sz="2800" smtClean="0">
                <a:effectLst/>
              </a:rPr>
              <a:t> Best results on late phase sputum eosinophilia  have been taken by montelukast and desloratidine+montelukast combination</a:t>
            </a:r>
            <a:endParaRPr lang="tr-TR" sz="28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tr-TR" sz="28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tr-TR" sz="2800" dirty="0" err="1" smtClean="0">
                <a:effectLst/>
              </a:rPr>
              <a:t>Davis</a:t>
            </a:r>
            <a:r>
              <a:rPr lang="tr-TR" sz="2800" dirty="0" smtClean="0">
                <a:effectLst/>
              </a:rPr>
              <a:t> B.</a:t>
            </a:r>
            <a:r>
              <a:rPr lang="tr-TR" sz="2800" dirty="0" err="1" smtClean="0">
                <a:effectLst/>
              </a:rPr>
              <a:t>Eur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Respir</a:t>
            </a:r>
            <a:r>
              <a:rPr lang="tr-TR" sz="2800" dirty="0" smtClean="0">
                <a:effectLst/>
              </a:rPr>
              <a:t> J. 2009 </a:t>
            </a:r>
            <a:r>
              <a:rPr lang="tr-TR" sz="2800" dirty="0" err="1" smtClean="0">
                <a:effectLst/>
              </a:rPr>
              <a:t>Jan</a:t>
            </a:r>
            <a:r>
              <a:rPr lang="tr-TR" sz="2800" dirty="0" smtClean="0">
                <a:effectLst/>
              </a:rPr>
              <a:t> 22 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effectLst/>
              </a:rPr>
              <a:t>  </a:t>
            </a:r>
            <a:r>
              <a:rPr lang="tr-TR" dirty="0" err="1" smtClean="0">
                <a:solidFill>
                  <a:srgbClr val="FF0000"/>
                </a:solidFill>
                <a:effectLst/>
              </a:rPr>
              <a:t>Antihistaminics</a:t>
            </a:r>
            <a:r>
              <a:rPr lang="tr-TR" dirty="0" smtClean="0">
                <a:solidFill>
                  <a:srgbClr val="FF0000"/>
                </a:solidFill>
                <a:effectLst/>
              </a:rPr>
              <a:t>+</a:t>
            </a:r>
            <a:r>
              <a:rPr lang="tr-TR" dirty="0" err="1" smtClean="0">
                <a:solidFill>
                  <a:srgbClr val="FF0000"/>
                </a:solidFill>
                <a:effectLst/>
              </a:rPr>
              <a:t>montelukast</a:t>
            </a:r>
            <a:endParaRPr lang="tr-TR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357430"/>
            <a:ext cx="900743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000396"/>
          </a:xfrm>
        </p:spPr>
        <p:txBody>
          <a:bodyPr/>
          <a:lstStyle/>
          <a:p>
            <a:r>
              <a:rPr lang="tr-TR" sz="6600" dirty="0" smtClean="0">
                <a:solidFill>
                  <a:srgbClr val="FF0000"/>
                </a:solidFill>
              </a:rPr>
              <a:t>NAZAL STEROİDLER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3  YEAR RETROSPECTIVE COHORT STUDY –  </a:t>
            </a:r>
          </a:p>
          <a:p>
            <a:pPr>
              <a:buNone/>
            </a:pPr>
            <a:r>
              <a:rPr lang="tr-TR" dirty="0" smtClean="0"/>
              <a:t>   13 844 PATIENTS </a:t>
            </a:r>
          </a:p>
          <a:p>
            <a:r>
              <a:rPr lang="tr-TR" dirty="0" smtClean="0"/>
              <a:t>EMERGENCY </a:t>
            </a:r>
            <a:r>
              <a:rPr lang="tr-TR" dirty="0" err="1" smtClean="0"/>
              <a:t>UNıT</a:t>
            </a:r>
            <a:r>
              <a:rPr lang="tr-TR" dirty="0" smtClean="0"/>
              <a:t>  VISITS  DUE TO ASTHMA  IN ANTIHISTAMINIC AND NASAL STEROID USERS</a:t>
            </a:r>
            <a:endParaRPr lang="tr-TR" dirty="0" smtClean="0"/>
          </a:p>
          <a:p>
            <a:r>
              <a:rPr lang="tr-TR" dirty="0" smtClean="0"/>
              <a:t>IN THE GROUP </a:t>
            </a:r>
            <a:r>
              <a:rPr lang="tr-TR" dirty="0" smtClean="0"/>
              <a:t>ANNUAL NASAL STEROID PRESCRIPTION 3 OR MORE COMPARED TO PLACEBO  RR</a:t>
            </a:r>
            <a:r>
              <a:rPr lang="tr-TR" dirty="0" smtClean="0"/>
              <a:t>= 0.5</a:t>
            </a:r>
          </a:p>
          <a:p>
            <a:r>
              <a:rPr lang="tr-TR" dirty="0" smtClean="0"/>
              <a:t>ANTIHISTAMINIC PRESCRIBED GROUP   </a:t>
            </a:r>
            <a:r>
              <a:rPr lang="tr-TR" dirty="0" smtClean="0"/>
              <a:t>RR=0.9</a:t>
            </a:r>
          </a:p>
          <a:p>
            <a:pPr>
              <a:buNone/>
            </a:pPr>
            <a:endParaRPr lang="tr-TR" sz="1900" dirty="0" smtClean="0"/>
          </a:p>
          <a:p>
            <a:pPr>
              <a:buNone/>
            </a:pPr>
            <a:r>
              <a:rPr lang="tr-TR" sz="1900" dirty="0" smtClean="0"/>
              <a:t>*Adams RJ .J </a:t>
            </a:r>
            <a:r>
              <a:rPr lang="tr-TR" sz="1900" dirty="0" err="1" smtClean="0"/>
              <a:t>Allergy</a:t>
            </a:r>
            <a:r>
              <a:rPr lang="tr-TR" sz="1900" dirty="0" smtClean="0"/>
              <a:t> </a:t>
            </a:r>
            <a:r>
              <a:rPr lang="tr-TR" sz="1900" dirty="0" err="1" smtClean="0"/>
              <a:t>Clin</a:t>
            </a:r>
            <a:r>
              <a:rPr lang="tr-TR" sz="1900" dirty="0" smtClean="0"/>
              <a:t> </a:t>
            </a:r>
            <a:r>
              <a:rPr lang="tr-TR" sz="1900" dirty="0" err="1" smtClean="0"/>
              <a:t>Immunol</a:t>
            </a:r>
            <a:r>
              <a:rPr lang="tr-TR" sz="1900" dirty="0" smtClean="0"/>
              <a:t> 2002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r>
              <a:rPr lang="tr-TR" dirty="0" smtClean="0">
                <a:solidFill>
                  <a:srgbClr val="FF0000"/>
                </a:solidFill>
              </a:rPr>
              <a:t>NASAL STEROIDS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14 </a:t>
            </a:r>
            <a:r>
              <a:rPr lang="tr-TR" dirty="0" smtClean="0"/>
              <a:t> </a:t>
            </a:r>
            <a:r>
              <a:rPr lang="tr-TR" dirty="0" smtClean="0"/>
              <a:t>STUDIES , </a:t>
            </a:r>
            <a:r>
              <a:rPr lang="tr-TR" sz="3200" dirty="0" smtClean="0"/>
              <a:t>477 PATIENTS</a:t>
            </a:r>
            <a:endParaRPr lang="tr-TR" sz="3200" dirty="0" smtClean="0"/>
          </a:p>
          <a:p>
            <a:r>
              <a:rPr lang="tr-TR" sz="3200" dirty="0" smtClean="0"/>
              <a:t> INCREASE IN FEV1  IN 8 STUDIES </a:t>
            </a:r>
            <a:endParaRPr lang="tr-TR" sz="3200" dirty="0" smtClean="0"/>
          </a:p>
          <a:p>
            <a:r>
              <a:rPr lang="tr-TR" sz="3200" dirty="0" smtClean="0"/>
              <a:t>POSITIVE  EFFECTS IN  SYMPTOM SCORES  IN10 STUDIES  </a:t>
            </a:r>
            <a:endParaRPr lang="tr-TR" sz="3200" dirty="0" smtClean="0"/>
          </a:p>
          <a:p>
            <a:r>
              <a:rPr lang="tr-TR" dirty="0" smtClean="0"/>
              <a:t>BHR  GOT BETTER  IN 9 STUDIES</a:t>
            </a:r>
            <a:endParaRPr lang="tr-TR" sz="3200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NASAL STEROIDS-ASTHMA</a:t>
            </a:r>
            <a:endParaRPr lang="tr-TR" b="1" dirty="0">
              <a:solidFill>
                <a:schemeClr val="accent2"/>
              </a:solidFill>
            </a:endParaRPr>
          </a:p>
        </p:txBody>
      </p:sp>
      <p:pic>
        <p:nvPicPr>
          <p:cNvPr id="4" name="Picture 4" descr="cc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86665" y="285728"/>
            <a:ext cx="1557335" cy="155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12" y="2714620"/>
            <a:ext cx="9158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>
                <a:solidFill>
                  <a:srgbClr val="FF0000"/>
                </a:solidFill>
              </a:rPr>
              <a:t>ANTİ IG E </a:t>
            </a:r>
            <a:r>
              <a:rPr lang="tr-TR" sz="6600" dirty="0" smtClean="0">
                <a:solidFill>
                  <a:srgbClr val="FF0000"/>
                </a:solidFill>
              </a:rPr>
              <a:t>THERAPY-OMALİZUMAB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525463"/>
            <a:ext cx="7772400" cy="600075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tr-T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Allergic</a:t>
            </a: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Rhinitis</a:t>
            </a:r>
            <a:r>
              <a:rPr lang="tr-TR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32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treatment</a:t>
            </a:r>
            <a:endParaRPr lang="en-US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236663"/>
            <a:ext cx="8407400" cy="947737"/>
          </a:xfrm>
        </p:spPr>
        <p:txBody>
          <a:bodyPr/>
          <a:lstStyle/>
          <a:p>
            <a:r>
              <a:rPr lang="tr-TR" sz="2800" dirty="0" err="1" smtClean="0">
                <a:latin typeface="Comic Sans MS" pitchFamily="66" charset="0"/>
              </a:rPr>
              <a:t>Decrease</a:t>
            </a:r>
            <a:r>
              <a:rPr lang="tr-TR" sz="2800" dirty="0" smtClean="0">
                <a:latin typeface="Comic Sans MS" pitchFamily="66" charset="0"/>
              </a:rPr>
              <a:t> in </a:t>
            </a:r>
            <a:r>
              <a:rPr lang="tr-TR" sz="2800" dirty="0" err="1" smtClean="0">
                <a:latin typeface="Comic Sans MS" pitchFamily="66" charset="0"/>
              </a:rPr>
              <a:t>bronchial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hyperreactivity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06413" y="6259513"/>
            <a:ext cx="840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i="1">
                <a:solidFill>
                  <a:srgbClr val="660033"/>
                </a:solidFill>
                <a:latin typeface="Comic Sans MS" pitchFamily="66" charset="0"/>
              </a:rPr>
              <a:t>Watson, JACl 1993; 91:97-101</a:t>
            </a:r>
            <a:endParaRPr lang="en-US" sz="1200" b="1" i="1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873125" y="2079625"/>
          <a:ext cx="7221538" cy="4064000"/>
        </p:xfrm>
        <a:graphic>
          <a:graphicData uri="http://schemas.openxmlformats.org/presentationml/2006/ole">
            <p:oleObj spid="_x0000_s1026" name="Grafik" r:id="rId3" imgW="7219825" imgH="4067085" progId="MSGraph.Chart.8">
              <p:embed followColorScheme="full"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-27781" y="3640931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Comic Sans MS" pitchFamily="66" charset="0"/>
              </a:rPr>
              <a:t>PC</a:t>
            </a:r>
            <a:r>
              <a:rPr lang="tr-TR" sz="1800" baseline="-25000">
                <a:latin typeface="Comic Sans MS" pitchFamily="66" charset="0"/>
              </a:rPr>
              <a:t>20</a:t>
            </a:r>
            <a:r>
              <a:rPr lang="tr-TR" sz="1800">
                <a:latin typeface="Comic Sans MS" pitchFamily="66" charset="0"/>
              </a:rPr>
              <a:t> metakolin (mg/mL)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10800000" flipV="1">
            <a:off x="5859463" y="24320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Comic Sans MS" pitchFamily="66" charset="0"/>
              </a:rPr>
              <a:t>P=0.04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IN MOST OF THE CLINICAL STUDIES DONE IN SEVERE ASTHMATICS :  BESIDES POSITIVE EFFECTS ON ASTHMA SYMPTOMS  RHINITIS SYMPTOMS GOT BETTER  AND QUALITY OF LIFE INCREASED  WITH OMALIZUMAB SIGNIFICANTLY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ANTI </a:t>
            </a:r>
            <a:r>
              <a:rPr lang="tr-TR" dirty="0" smtClean="0">
                <a:solidFill>
                  <a:srgbClr val="FF0000"/>
                </a:solidFill>
              </a:rPr>
              <a:t>IG-E </a:t>
            </a:r>
            <a:r>
              <a:rPr lang="tr-TR" dirty="0" smtClean="0">
                <a:solidFill>
                  <a:srgbClr val="FF0000"/>
                </a:solidFill>
              </a:rPr>
              <a:t>THERAPY(OMALIZUMAB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8920515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7200" dirty="0" smtClean="0">
                <a:solidFill>
                  <a:schemeClr val="accent2"/>
                </a:solidFill>
              </a:rPr>
              <a:t>SPECIFIC </a:t>
            </a:r>
            <a:endParaRPr lang="tr-TR" sz="72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tr-TR" sz="7200" dirty="0" smtClean="0">
                <a:solidFill>
                  <a:schemeClr val="accent2"/>
                </a:solidFill>
              </a:rPr>
              <a:t>IMMUNOTHERAPY</a:t>
            </a:r>
            <a:endParaRPr lang="tr-TR" sz="7200" dirty="0">
              <a:solidFill>
                <a:schemeClr val="accent2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it-IT" dirty="0" smtClean="0">
                <a:solidFill>
                  <a:schemeClr val="accent2"/>
                </a:solidFill>
              </a:rPr>
              <a:t>EFFECTS OF IMMUNOTHERAPY</a:t>
            </a:r>
            <a:endParaRPr lang="en-US" altLang="it-IT" dirty="0" smtClean="0">
              <a:solidFill>
                <a:schemeClr val="accent2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202113"/>
          </a:xfrm>
        </p:spPr>
        <p:txBody>
          <a:bodyPr/>
          <a:lstStyle/>
          <a:p>
            <a:pPr eaLnBrk="1" hangingPunct="1"/>
            <a:r>
              <a:rPr lang="tr-TR" altLang="it-IT" sz="2800" dirty="0" smtClean="0">
                <a:solidFill>
                  <a:schemeClr val="tx1"/>
                </a:solidFill>
              </a:rPr>
              <a:t>IMPROVEMENT IN AR AND ASTHMA SYMPTOMS AND DECREASE IN DRUG USAGE</a:t>
            </a:r>
            <a:endParaRPr lang="tr-TR" altLang="it-IT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it-IT" sz="2800" dirty="0" smtClean="0">
                <a:solidFill>
                  <a:schemeClr val="tx1"/>
                </a:solidFill>
              </a:rPr>
              <a:t>POSITIVE EFFECTS CONTINUE  LONG TERM  AFTER CESSATION OF THERAPY</a:t>
            </a:r>
            <a:endParaRPr lang="tr-TR" altLang="it-IT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it-IT" sz="2800" dirty="0" smtClean="0">
                <a:solidFill>
                  <a:schemeClr val="tx1"/>
                </a:solidFill>
              </a:rPr>
              <a:t>AVOIDANCE OF NEW  </a:t>
            </a:r>
            <a:r>
              <a:rPr lang="tr-TR" altLang="it-IT" sz="2800" dirty="0" smtClean="0"/>
              <a:t>ALLERGEN SENSITISATIONS </a:t>
            </a:r>
            <a:endParaRPr lang="tr-TR" altLang="it-IT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it-IT" sz="2800" dirty="0" smtClean="0">
                <a:solidFill>
                  <a:schemeClr val="tx1"/>
                </a:solidFill>
              </a:rPr>
              <a:t>AVOIDANCE OF ASTHMA DEELOPMENT IN ALLERGIC RHINITIS  PATIENTS</a:t>
            </a:r>
            <a:endParaRPr lang="en-US" altLang="it-IT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CAN WE PREVENT ASTHMA DEVELOPMENT IN AR PATIENTS?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118.754  </a:t>
            </a:r>
            <a:r>
              <a:rPr lang="tr-TR" dirty="0" err="1" smtClean="0"/>
              <a:t>allergic</a:t>
            </a:r>
            <a:r>
              <a:rPr lang="tr-TR" dirty="0" smtClean="0"/>
              <a:t>  </a:t>
            </a:r>
            <a:r>
              <a:rPr lang="tr-TR" dirty="0" err="1" smtClean="0"/>
              <a:t>rhinitis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no </a:t>
            </a:r>
            <a:r>
              <a:rPr lang="tr-TR" dirty="0" err="1" smtClean="0"/>
              <a:t>asthma</a:t>
            </a:r>
            <a:endParaRPr lang="tr-TR" dirty="0" smtClean="0"/>
          </a:p>
          <a:p>
            <a:r>
              <a:rPr lang="tr-TR" dirty="0" smtClean="0"/>
              <a:t>2006’da </a:t>
            </a:r>
            <a:r>
              <a:rPr lang="tr-TR" dirty="0" smtClean="0"/>
              <a:t>2431 hastaya SCIT (%2) </a:t>
            </a:r>
          </a:p>
          <a:p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2007-2012  </a:t>
            </a: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administered</a:t>
            </a:r>
            <a:r>
              <a:rPr lang="tr-TR" dirty="0" smtClean="0"/>
              <a:t> SIT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</a:t>
            </a:r>
            <a:r>
              <a:rPr lang="tr-TR" dirty="0" err="1" smtClean="0"/>
              <a:t>iin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avoidance</a:t>
            </a:r>
            <a:r>
              <a:rPr lang="tr-TR" dirty="0" smtClean="0"/>
              <a:t> of </a:t>
            </a:r>
            <a:r>
              <a:rPr lang="tr-TR" dirty="0" err="1" smtClean="0"/>
              <a:t>asthma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(</a:t>
            </a:r>
            <a:r>
              <a:rPr lang="tr-TR" dirty="0" smtClean="0"/>
              <a:t>RR=0.54) </a:t>
            </a:r>
          </a:p>
          <a:p>
            <a:r>
              <a:rPr lang="tr-TR" dirty="0" smtClean="0"/>
              <a:t>SIT </a:t>
            </a:r>
            <a:r>
              <a:rPr lang="tr-TR" dirty="0" err="1" smtClean="0"/>
              <a:t>longer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3 </a:t>
            </a:r>
            <a:r>
              <a:rPr lang="tr-TR" dirty="0" err="1" smtClean="0"/>
              <a:t>years</a:t>
            </a:r>
            <a:r>
              <a:rPr lang="tr-TR" dirty="0" smtClean="0"/>
              <a:t>  has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SIT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continued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3 </a:t>
            </a:r>
            <a:r>
              <a:rPr lang="tr-TR" dirty="0" err="1" smtClean="0"/>
              <a:t>years</a:t>
            </a:r>
            <a:r>
              <a:rPr lang="tr-TR" dirty="0" smtClean="0"/>
              <a:t> 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err="1" smtClean="0"/>
              <a:t>Schmitt</a:t>
            </a:r>
            <a:r>
              <a:rPr lang="tr-TR" sz="2400" dirty="0" smtClean="0"/>
              <a:t> J et al.J </a:t>
            </a:r>
            <a:r>
              <a:rPr lang="tr-TR" sz="2400" dirty="0" err="1" smtClean="0"/>
              <a:t>Allergy</a:t>
            </a:r>
            <a:r>
              <a:rPr lang="tr-TR" sz="2400" dirty="0" smtClean="0"/>
              <a:t> </a:t>
            </a:r>
            <a:r>
              <a:rPr lang="tr-TR" sz="2400" dirty="0" err="1" smtClean="0"/>
              <a:t>Clin</a:t>
            </a:r>
            <a:r>
              <a:rPr lang="tr-TR" sz="2400" dirty="0" smtClean="0"/>
              <a:t> </a:t>
            </a:r>
            <a:r>
              <a:rPr lang="tr-TR" sz="2400" dirty="0" err="1" smtClean="0"/>
              <a:t>Immunol</a:t>
            </a:r>
            <a:r>
              <a:rPr lang="tr-TR" sz="2400" dirty="0" smtClean="0"/>
              <a:t>. 2015 </a:t>
            </a:r>
            <a:r>
              <a:rPr lang="tr-TR" sz="2400" dirty="0" err="1" smtClean="0"/>
              <a:t>Sep</a:t>
            </a:r>
            <a:r>
              <a:rPr lang="tr-TR" sz="2400" dirty="0" smtClean="0"/>
              <a:t> 11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670" y="2857496"/>
            <a:ext cx="8851466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32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0" y="2859570"/>
            <a:ext cx="9102860" cy="19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Therapy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Effectiveness</a:t>
            </a:r>
            <a:r>
              <a:rPr lang="tr-TR" b="1" dirty="0" smtClean="0">
                <a:solidFill>
                  <a:srgbClr val="FF0000"/>
                </a:solidFill>
              </a:rPr>
              <a:t> in </a:t>
            </a:r>
            <a:r>
              <a:rPr lang="tr-TR" b="1" dirty="0" err="1" smtClean="0">
                <a:solidFill>
                  <a:srgbClr val="FF0000"/>
                </a:solidFill>
              </a:rPr>
              <a:t>Rhinitis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and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Asthma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5" cy="454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602926"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 </a:t>
                      </a:r>
                      <a:r>
                        <a:rPr lang="tr-TR" sz="3200" dirty="0" err="1" smtClean="0"/>
                        <a:t>Rhinitis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</a:t>
                      </a:r>
                      <a:r>
                        <a:rPr lang="tr-TR" sz="3200" dirty="0" err="1" smtClean="0"/>
                        <a:t>Asthma</a:t>
                      </a:r>
                      <a:endParaRPr lang="tr-TR" sz="3200" dirty="0"/>
                    </a:p>
                  </a:txBody>
                  <a:tcPr/>
                </a:tc>
              </a:tr>
              <a:tr h="66639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Allergen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prevention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measures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+/-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-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Antihistaminics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+/-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smtClean="0"/>
                        <a:t>Beta </a:t>
                      </a:r>
                      <a:r>
                        <a:rPr lang="tr-TR" dirty="0" err="1" smtClean="0"/>
                        <a:t>agonists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+++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Anticholinergics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Chromones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LTRAs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İmmunotherapy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 </a:t>
                      </a:r>
                      <a:endParaRPr lang="tr-TR" dirty="0"/>
                    </a:p>
                  </a:txBody>
                  <a:tcPr/>
                </a:tc>
              </a:tr>
              <a:tr h="467732">
                <a:tc>
                  <a:txBody>
                    <a:bodyPr/>
                    <a:lstStyle/>
                    <a:p>
                      <a:r>
                        <a:rPr lang="tr-TR" dirty="0" smtClean="0"/>
                        <a:t>Anti </a:t>
                      </a:r>
                      <a:r>
                        <a:rPr lang="tr-TR" dirty="0" err="1" smtClean="0"/>
                        <a:t>Ig</a:t>
                      </a:r>
                      <a:r>
                        <a:rPr lang="tr-TR" dirty="0" smtClean="0"/>
                        <a:t> E -</a:t>
                      </a:r>
                      <a:r>
                        <a:rPr lang="tr-TR" dirty="0" err="1" smtClean="0"/>
                        <a:t>Omalizumab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++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++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7200" dirty="0" smtClean="0"/>
              <a:t>     </a:t>
            </a:r>
          </a:p>
          <a:p>
            <a:pPr>
              <a:buNone/>
            </a:pPr>
            <a:r>
              <a:rPr lang="tr-TR" sz="7200" b="1" dirty="0" smtClean="0">
                <a:solidFill>
                  <a:srgbClr val="FF0000"/>
                </a:solidFill>
              </a:rPr>
              <a:t>      </a:t>
            </a:r>
            <a:r>
              <a:rPr lang="tr-TR" sz="7200" b="1" dirty="0" smtClean="0">
                <a:solidFill>
                  <a:srgbClr val="FF0000"/>
                </a:solidFill>
              </a:rPr>
              <a:t>COPD- RHINITIS </a:t>
            </a:r>
            <a:endParaRPr lang="tr-TR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Sinonazal</a:t>
            </a:r>
            <a:r>
              <a:rPr lang="tr-TR" dirty="0" smtClean="0"/>
              <a:t> VAS skorları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922192" cy="49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6713"/>
            <a:ext cx="7772400" cy="67945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1049338"/>
            <a:ext cx="8512175" cy="642937"/>
          </a:xfrm>
        </p:spPr>
        <p:txBody>
          <a:bodyPr>
            <a:normAutofit fontScale="85000" lnSpcReduction="20000"/>
          </a:bodyPr>
          <a:lstStyle/>
          <a:p>
            <a:r>
              <a:rPr lang="tr-TR" sz="2600" b="1" dirty="0" err="1" smtClean="0">
                <a:latin typeface="Comic Sans MS" pitchFamily="66" charset="0"/>
              </a:rPr>
              <a:t>With</a:t>
            </a:r>
            <a:r>
              <a:rPr lang="tr-TR" sz="2600" b="1" dirty="0" smtClean="0">
                <a:latin typeface="Comic Sans MS" pitchFamily="66" charset="0"/>
              </a:rPr>
              <a:t> </a:t>
            </a:r>
            <a:r>
              <a:rPr lang="tr-TR" sz="2600" b="1" dirty="0" err="1" smtClean="0">
                <a:latin typeface="Comic Sans MS" pitchFamily="66" charset="0"/>
              </a:rPr>
              <a:t>asthma</a:t>
            </a:r>
            <a:r>
              <a:rPr lang="tr-TR" sz="2600" b="1" dirty="0" smtClean="0">
                <a:latin typeface="Comic Sans MS" pitchFamily="66" charset="0"/>
              </a:rPr>
              <a:t> </a:t>
            </a:r>
            <a:r>
              <a:rPr lang="tr-TR" sz="2600" b="1" dirty="0" err="1" smtClean="0">
                <a:latin typeface="Comic Sans MS" pitchFamily="66" charset="0"/>
              </a:rPr>
              <a:t>treatment</a:t>
            </a:r>
            <a:r>
              <a:rPr lang="tr-TR" sz="2600" b="1" dirty="0" smtClean="0">
                <a:latin typeface="Comic Sans MS" pitchFamily="66" charset="0"/>
              </a:rPr>
              <a:t> </a:t>
            </a:r>
            <a:r>
              <a:rPr lang="tr-TR" sz="2600" b="1" dirty="0" err="1" smtClean="0">
                <a:latin typeface="Comic Sans MS" pitchFamily="66" charset="0"/>
              </a:rPr>
              <a:t>decrease</a:t>
            </a:r>
            <a:r>
              <a:rPr lang="tr-TR" sz="2600" b="1" dirty="0" smtClean="0">
                <a:latin typeface="Comic Sans MS" pitchFamily="66" charset="0"/>
              </a:rPr>
              <a:t> in </a:t>
            </a:r>
            <a:r>
              <a:rPr lang="tr-TR" sz="2600" b="1" dirty="0" err="1" smtClean="0">
                <a:latin typeface="Comic Sans MS" pitchFamily="66" charset="0"/>
              </a:rPr>
              <a:t>allergic</a:t>
            </a:r>
            <a:r>
              <a:rPr lang="tr-TR" sz="2600" b="1" dirty="0" smtClean="0">
                <a:latin typeface="Comic Sans MS" pitchFamily="66" charset="0"/>
              </a:rPr>
              <a:t> </a:t>
            </a:r>
            <a:r>
              <a:rPr lang="tr-TR" sz="2600" b="1" dirty="0" err="1" smtClean="0">
                <a:latin typeface="Comic Sans MS" pitchFamily="66" charset="0"/>
              </a:rPr>
              <a:t>rhinitis</a:t>
            </a:r>
            <a:r>
              <a:rPr lang="tr-TR" sz="2600" b="1" dirty="0" smtClean="0">
                <a:latin typeface="Comic Sans MS" pitchFamily="66" charset="0"/>
              </a:rPr>
              <a:t> </a:t>
            </a:r>
            <a:r>
              <a:rPr lang="tr-TR" sz="2600" b="1" dirty="0" err="1" smtClean="0">
                <a:latin typeface="Comic Sans MS" pitchFamily="66" charset="0"/>
              </a:rPr>
              <a:t>symptoms</a:t>
            </a:r>
            <a:r>
              <a:rPr lang="tr-TR" sz="2600" b="1" dirty="0" smtClean="0">
                <a:latin typeface="Comic Sans MS" pitchFamily="66" charset="0"/>
              </a:rPr>
              <a:t>.</a:t>
            </a:r>
            <a:endParaRPr lang="en-US" sz="2600" b="1" dirty="0" smtClean="0">
              <a:latin typeface="Comic Sans MS" pitchFamily="66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36600" y="6521450"/>
            <a:ext cx="840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1200" b="1" i="1">
                <a:solidFill>
                  <a:srgbClr val="660033"/>
                </a:solidFill>
                <a:latin typeface="Comic Sans MS" pitchFamily="66" charset="0"/>
              </a:rPr>
              <a:t>Greiff et al. Eur Respir J 1998; 11: 1268-74.</a:t>
            </a:r>
            <a:endParaRPr lang="en-US" sz="1200" b="1" i="1">
              <a:solidFill>
                <a:srgbClr val="660033"/>
              </a:solidFill>
              <a:latin typeface="Comic Sans MS" pitchFamily="66" charset="0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994025" y="2054225"/>
            <a:ext cx="1344613" cy="609600"/>
            <a:chOff x="1886" y="1294"/>
            <a:chExt cx="847" cy="384"/>
          </a:xfrm>
        </p:grpSpPr>
        <p:sp>
          <p:nvSpPr>
            <p:cNvPr id="63624" name="Oval 12"/>
            <p:cNvSpPr>
              <a:spLocks noChangeArrowheads="1"/>
            </p:cNvSpPr>
            <p:nvPr/>
          </p:nvSpPr>
          <p:spPr bwMode="auto">
            <a:xfrm>
              <a:off x="1886" y="1346"/>
              <a:ext cx="117" cy="112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625" name="Rectangle 14"/>
            <p:cNvSpPr>
              <a:spLocks noChangeArrowheads="1"/>
            </p:cNvSpPr>
            <p:nvPr/>
          </p:nvSpPr>
          <p:spPr bwMode="auto">
            <a:xfrm>
              <a:off x="1900" y="1536"/>
              <a:ext cx="92" cy="9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626" name="Text Box 15"/>
            <p:cNvSpPr txBox="1">
              <a:spLocks noChangeArrowheads="1"/>
            </p:cNvSpPr>
            <p:nvPr/>
          </p:nvSpPr>
          <p:spPr bwMode="auto">
            <a:xfrm>
              <a:off x="1984" y="1294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1600" b="1"/>
                <a:t>Plasebo</a:t>
              </a:r>
              <a:endParaRPr lang="en-US" sz="1600" b="1"/>
            </a:p>
          </p:txBody>
        </p:sp>
        <p:sp>
          <p:nvSpPr>
            <p:cNvPr id="63627" name="Text Box 16"/>
            <p:cNvSpPr txBox="1">
              <a:spLocks noChangeArrowheads="1"/>
            </p:cNvSpPr>
            <p:nvPr/>
          </p:nvSpPr>
          <p:spPr bwMode="auto">
            <a:xfrm>
              <a:off x="1984" y="1466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1600" b="1"/>
                <a:t>Budesonide</a:t>
              </a:r>
              <a:endParaRPr lang="en-US" sz="1600" b="1"/>
            </a:p>
          </p:txBody>
        </p:sp>
      </p:grpSp>
      <p:sp>
        <p:nvSpPr>
          <p:cNvPr id="63494" name="Text Box 17"/>
          <p:cNvSpPr txBox="1">
            <a:spLocks noChangeArrowheads="1"/>
          </p:cNvSpPr>
          <p:nvPr/>
        </p:nvSpPr>
        <p:spPr bwMode="auto">
          <a:xfrm>
            <a:off x="6200775" y="53848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latin typeface="Comic Sans MS" pitchFamily="66" charset="0"/>
              </a:rPr>
              <a:t>p&lt;0.05</a:t>
            </a:r>
            <a:endParaRPr lang="en-US" sz="1600" b="1">
              <a:latin typeface="Comic Sans MS" pitchFamily="66" charset="0"/>
            </a:endParaRP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2133600" y="1511300"/>
            <a:ext cx="5054600" cy="4702175"/>
            <a:chOff x="1344" y="952"/>
            <a:chExt cx="3184" cy="2962"/>
          </a:xfrm>
        </p:grpSpPr>
        <p:sp>
          <p:nvSpPr>
            <p:cNvPr id="63599" name="Text Box 11"/>
            <p:cNvSpPr txBox="1">
              <a:spLocks noChangeArrowheads="1"/>
            </p:cNvSpPr>
            <p:nvPr/>
          </p:nvSpPr>
          <p:spPr bwMode="auto">
            <a:xfrm>
              <a:off x="1694" y="3674"/>
              <a:ext cx="283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661988" algn="ctr"/>
                  <a:tab pos="1243013" algn="ctr"/>
                  <a:tab pos="1812925" algn="ctr"/>
                  <a:tab pos="2473325" algn="ctr"/>
                  <a:tab pos="3043238" algn="ctr"/>
                  <a:tab pos="3624263" algn="ctr"/>
                  <a:tab pos="4194175" algn="ctr"/>
                </a:tabLst>
              </a:pPr>
              <a:r>
                <a:rPr lang="tr-TR" sz="1900" b="1"/>
                <a:t>0	7	14	21	28	34	42	49</a:t>
              </a:r>
              <a:endParaRPr lang="en-US" sz="1900" b="1"/>
            </a:p>
          </p:txBody>
        </p:sp>
        <p:grpSp>
          <p:nvGrpSpPr>
            <p:cNvPr id="4" name="Group 141"/>
            <p:cNvGrpSpPr>
              <a:grpSpLocks/>
            </p:cNvGrpSpPr>
            <p:nvPr/>
          </p:nvGrpSpPr>
          <p:grpSpPr bwMode="auto">
            <a:xfrm>
              <a:off x="1344" y="952"/>
              <a:ext cx="3072" cy="2789"/>
              <a:chOff x="1344" y="952"/>
              <a:chExt cx="3072" cy="2789"/>
            </a:xfrm>
          </p:grpSpPr>
          <p:sp>
            <p:nvSpPr>
              <p:cNvPr id="63601" name="Freeform 6"/>
              <p:cNvSpPr>
                <a:spLocks/>
              </p:cNvSpPr>
              <p:nvPr/>
            </p:nvSpPr>
            <p:spPr bwMode="auto">
              <a:xfrm>
                <a:off x="1645" y="1102"/>
                <a:ext cx="2771" cy="2521"/>
              </a:xfrm>
              <a:custGeom>
                <a:avLst/>
                <a:gdLst>
                  <a:gd name="T0" fmla="*/ 0 w 2771"/>
                  <a:gd name="T1" fmla="*/ 0 h 2521"/>
                  <a:gd name="T2" fmla="*/ 0 w 2771"/>
                  <a:gd name="T3" fmla="*/ 2521 h 2521"/>
                  <a:gd name="T4" fmla="*/ 2771 w 2771"/>
                  <a:gd name="T5" fmla="*/ 2521 h 2521"/>
                  <a:gd name="T6" fmla="*/ 0 60000 65536"/>
                  <a:gd name="T7" fmla="*/ 0 60000 65536"/>
                  <a:gd name="T8" fmla="*/ 0 60000 65536"/>
                  <a:gd name="T9" fmla="*/ 0 w 2771"/>
                  <a:gd name="T10" fmla="*/ 0 h 2521"/>
                  <a:gd name="T11" fmla="*/ 2771 w 2771"/>
                  <a:gd name="T12" fmla="*/ 2521 h 25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71" h="2521">
                    <a:moveTo>
                      <a:pt x="0" y="0"/>
                    </a:moveTo>
                    <a:lnTo>
                      <a:pt x="0" y="2521"/>
                    </a:lnTo>
                    <a:lnTo>
                      <a:pt x="2771" y="252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02" name="Text Box 7"/>
              <p:cNvSpPr txBox="1">
                <a:spLocks noChangeArrowheads="1"/>
              </p:cNvSpPr>
              <p:nvPr/>
            </p:nvSpPr>
            <p:spPr bwMode="auto">
              <a:xfrm>
                <a:off x="1344" y="952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b="1"/>
                  <a:t>9</a:t>
                </a:r>
                <a:endParaRPr lang="en-US" b="1"/>
              </a:p>
            </p:txBody>
          </p:sp>
          <p:sp>
            <p:nvSpPr>
              <p:cNvPr id="63603" name="Text Box 8"/>
              <p:cNvSpPr txBox="1">
                <a:spLocks noChangeArrowheads="1"/>
              </p:cNvSpPr>
              <p:nvPr/>
            </p:nvSpPr>
            <p:spPr bwMode="auto">
              <a:xfrm>
                <a:off x="1344" y="1812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b="1"/>
                  <a:t>6</a:t>
                </a:r>
                <a:endParaRPr lang="en-US" b="1"/>
              </a:p>
            </p:txBody>
          </p:sp>
          <p:sp>
            <p:nvSpPr>
              <p:cNvPr id="63604" name="Text Box 9"/>
              <p:cNvSpPr txBox="1">
                <a:spLocks noChangeArrowheads="1"/>
              </p:cNvSpPr>
              <p:nvPr/>
            </p:nvSpPr>
            <p:spPr bwMode="auto">
              <a:xfrm>
                <a:off x="1344" y="2639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b="1"/>
                  <a:t>3</a:t>
                </a:r>
                <a:endParaRPr lang="en-US" b="1"/>
              </a:p>
            </p:txBody>
          </p:sp>
          <p:sp>
            <p:nvSpPr>
              <p:cNvPr id="63605" name="Text Box 10"/>
              <p:cNvSpPr txBox="1">
                <a:spLocks noChangeArrowheads="1"/>
              </p:cNvSpPr>
              <p:nvPr/>
            </p:nvSpPr>
            <p:spPr bwMode="auto">
              <a:xfrm>
                <a:off x="1344" y="3491"/>
                <a:ext cx="1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b="1"/>
                  <a:t>0</a:t>
                </a:r>
                <a:endParaRPr lang="en-US" b="1"/>
              </a:p>
            </p:txBody>
          </p:sp>
          <p:sp>
            <p:nvSpPr>
              <p:cNvPr id="63606" name="Line 18"/>
              <p:cNvSpPr>
                <a:spLocks noChangeShapeType="1"/>
              </p:cNvSpPr>
              <p:nvPr/>
            </p:nvSpPr>
            <p:spPr bwMode="auto">
              <a:xfrm flipH="1">
                <a:off x="1568" y="1100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07" name="Line 19"/>
              <p:cNvSpPr>
                <a:spLocks noChangeShapeType="1"/>
              </p:cNvSpPr>
              <p:nvPr/>
            </p:nvSpPr>
            <p:spPr bwMode="auto">
              <a:xfrm flipH="1">
                <a:off x="1568" y="1372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08" name="Line 20"/>
              <p:cNvSpPr>
                <a:spLocks noChangeShapeType="1"/>
              </p:cNvSpPr>
              <p:nvPr/>
            </p:nvSpPr>
            <p:spPr bwMode="auto">
              <a:xfrm flipH="1">
                <a:off x="1568" y="1660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09" name="Line 21"/>
              <p:cNvSpPr>
                <a:spLocks noChangeShapeType="1"/>
              </p:cNvSpPr>
              <p:nvPr/>
            </p:nvSpPr>
            <p:spPr bwMode="auto">
              <a:xfrm flipH="1">
                <a:off x="1568" y="1940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0" name="Line 22"/>
              <p:cNvSpPr>
                <a:spLocks noChangeShapeType="1"/>
              </p:cNvSpPr>
              <p:nvPr/>
            </p:nvSpPr>
            <p:spPr bwMode="auto">
              <a:xfrm flipH="1">
                <a:off x="1568" y="222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1" name="Line 23"/>
              <p:cNvSpPr>
                <a:spLocks noChangeShapeType="1"/>
              </p:cNvSpPr>
              <p:nvPr/>
            </p:nvSpPr>
            <p:spPr bwMode="auto">
              <a:xfrm flipH="1">
                <a:off x="1568" y="2504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2" name="Line 24"/>
              <p:cNvSpPr>
                <a:spLocks noChangeShapeType="1"/>
              </p:cNvSpPr>
              <p:nvPr/>
            </p:nvSpPr>
            <p:spPr bwMode="auto">
              <a:xfrm flipH="1">
                <a:off x="1568" y="2776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3" name="Line 25"/>
              <p:cNvSpPr>
                <a:spLocks noChangeShapeType="1"/>
              </p:cNvSpPr>
              <p:nvPr/>
            </p:nvSpPr>
            <p:spPr bwMode="auto">
              <a:xfrm flipH="1">
                <a:off x="1568" y="3064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4" name="Line 26"/>
              <p:cNvSpPr>
                <a:spLocks noChangeShapeType="1"/>
              </p:cNvSpPr>
              <p:nvPr/>
            </p:nvSpPr>
            <p:spPr bwMode="auto">
              <a:xfrm flipH="1">
                <a:off x="1568" y="3340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5" name="Line 27"/>
              <p:cNvSpPr>
                <a:spLocks noChangeShapeType="1"/>
              </p:cNvSpPr>
              <p:nvPr/>
            </p:nvSpPr>
            <p:spPr bwMode="auto">
              <a:xfrm flipH="1">
                <a:off x="1568" y="3620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6" name="Line 28"/>
              <p:cNvSpPr>
                <a:spLocks noChangeShapeType="1"/>
              </p:cNvSpPr>
              <p:nvPr/>
            </p:nvSpPr>
            <p:spPr bwMode="auto">
              <a:xfrm rot="16200000" flipH="1">
                <a:off x="1760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7" name="Line 29"/>
              <p:cNvSpPr>
                <a:spLocks noChangeShapeType="1"/>
              </p:cNvSpPr>
              <p:nvPr/>
            </p:nvSpPr>
            <p:spPr bwMode="auto">
              <a:xfrm rot="16200000" flipH="1">
                <a:off x="2128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8" name="Line 30"/>
              <p:cNvSpPr>
                <a:spLocks noChangeShapeType="1"/>
              </p:cNvSpPr>
              <p:nvPr/>
            </p:nvSpPr>
            <p:spPr bwMode="auto">
              <a:xfrm rot="16200000" flipH="1">
                <a:off x="2512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19" name="Line 31"/>
              <p:cNvSpPr>
                <a:spLocks noChangeShapeType="1"/>
              </p:cNvSpPr>
              <p:nvPr/>
            </p:nvSpPr>
            <p:spPr bwMode="auto">
              <a:xfrm rot="16200000" flipH="1">
                <a:off x="2880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20" name="Line 32"/>
              <p:cNvSpPr>
                <a:spLocks noChangeShapeType="1"/>
              </p:cNvSpPr>
              <p:nvPr/>
            </p:nvSpPr>
            <p:spPr bwMode="auto">
              <a:xfrm rot="16200000" flipH="1">
                <a:off x="3252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21" name="Line 33"/>
              <p:cNvSpPr>
                <a:spLocks noChangeShapeType="1"/>
              </p:cNvSpPr>
              <p:nvPr/>
            </p:nvSpPr>
            <p:spPr bwMode="auto">
              <a:xfrm rot="16200000" flipH="1">
                <a:off x="3616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22" name="Line 34"/>
              <p:cNvSpPr>
                <a:spLocks noChangeShapeType="1"/>
              </p:cNvSpPr>
              <p:nvPr/>
            </p:nvSpPr>
            <p:spPr bwMode="auto">
              <a:xfrm rot="16200000" flipH="1">
                <a:off x="3980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23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4360" y="3668"/>
                <a:ext cx="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2901950" y="4108450"/>
            <a:ext cx="4164013" cy="1433513"/>
            <a:chOff x="1828" y="2588"/>
            <a:chExt cx="2623" cy="903"/>
          </a:xfrm>
        </p:grpSpPr>
        <p:sp>
          <p:nvSpPr>
            <p:cNvPr id="63549" name="Rectangle 138"/>
            <p:cNvSpPr>
              <a:spLocks noChangeArrowheads="1"/>
            </p:cNvSpPr>
            <p:nvPr/>
          </p:nvSpPr>
          <p:spPr bwMode="auto">
            <a:xfrm>
              <a:off x="2316" y="320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0" name="Freeform 88"/>
            <p:cNvSpPr>
              <a:spLocks/>
            </p:cNvSpPr>
            <p:nvPr/>
          </p:nvSpPr>
          <p:spPr bwMode="auto">
            <a:xfrm>
              <a:off x="1860" y="2600"/>
              <a:ext cx="2560" cy="868"/>
            </a:xfrm>
            <a:custGeom>
              <a:avLst/>
              <a:gdLst>
                <a:gd name="T0" fmla="*/ 0 w 2560"/>
                <a:gd name="T1" fmla="*/ 868 h 868"/>
                <a:gd name="T2" fmla="*/ 64 w 2560"/>
                <a:gd name="T3" fmla="*/ 772 h 868"/>
                <a:gd name="T4" fmla="*/ 96 w 2560"/>
                <a:gd name="T5" fmla="*/ 632 h 868"/>
                <a:gd name="T6" fmla="*/ 220 w 2560"/>
                <a:gd name="T7" fmla="*/ 808 h 868"/>
                <a:gd name="T8" fmla="*/ 268 w 2560"/>
                <a:gd name="T9" fmla="*/ 760 h 868"/>
                <a:gd name="T10" fmla="*/ 320 w 2560"/>
                <a:gd name="T11" fmla="*/ 676 h 868"/>
                <a:gd name="T12" fmla="*/ 392 w 2560"/>
                <a:gd name="T13" fmla="*/ 732 h 868"/>
                <a:gd name="T14" fmla="*/ 444 w 2560"/>
                <a:gd name="T15" fmla="*/ 704 h 868"/>
                <a:gd name="T16" fmla="*/ 496 w 2560"/>
                <a:gd name="T17" fmla="*/ 632 h 868"/>
                <a:gd name="T18" fmla="*/ 548 w 2560"/>
                <a:gd name="T19" fmla="*/ 648 h 868"/>
                <a:gd name="T20" fmla="*/ 600 w 2560"/>
                <a:gd name="T21" fmla="*/ 552 h 868"/>
                <a:gd name="T22" fmla="*/ 644 w 2560"/>
                <a:gd name="T23" fmla="*/ 708 h 868"/>
                <a:gd name="T24" fmla="*/ 708 w 2560"/>
                <a:gd name="T25" fmla="*/ 764 h 868"/>
                <a:gd name="T26" fmla="*/ 760 w 2560"/>
                <a:gd name="T27" fmla="*/ 848 h 868"/>
                <a:gd name="T28" fmla="*/ 828 w 2560"/>
                <a:gd name="T29" fmla="*/ 832 h 868"/>
                <a:gd name="T30" fmla="*/ 864 w 2560"/>
                <a:gd name="T31" fmla="*/ 768 h 868"/>
                <a:gd name="T32" fmla="*/ 920 w 2560"/>
                <a:gd name="T33" fmla="*/ 660 h 868"/>
                <a:gd name="T34" fmla="*/ 976 w 2560"/>
                <a:gd name="T35" fmla="*/ 588 h 868"/>
                <a:gd name="T36" fmla="*/ 1024 w 2560"/>
                <a:gd name="T37" fmla="*/ 484 h 868"/>
                <a:gd name="T38" fmla="*/ 1096 w 2560"/>
                <a:gd name="T39" fmla="*/ 204 h 868"/>
                <a:gd name="T40" fmla="*/ 1148 w 2560"/>
                <a:gd name="T41" fmla="*/ 220 h 868"/>
                <a:gd name="T42" fmla="*/ 1200 w 2560"/>
                <a:gd name="T43" fmla="*/ 280 h 868"/>
                <a:gd name="T44" fmla="*/ 1232 w 2560"/>
                <a:gd name="T45" fmla="*/ 476 h 868"/>
                <a:gd name="T46" fmla="*/ 1300 w 2560"/>
                <a:gd name="T47" fmla="*/ 456 h 868"/>
                <a:gd name="T48" fmla="*/ 1340 w 2560"/>
                <a:gd name="T49" fmla="*/ 236 h 868"/>
                <a:gd name="T50" fmla="*/ 1408 w 2560"/>
                <a:gd name="T51" fmla="*/ 176 h 868"/>
                <a:gd name="T52" fmla="*/ 1440 w 2560"/>
                <a:gd name="T53" fmla="*/ 76 h 868"/>
                <a:gd name="T54" fmla="*/ 1504 w 2560"/>
                <a:gd name="T55" fmla="*/ 208 h 868"/>
                <a:gd name="T56" fmla="*/ 1560 w 2560"/>
                <a:gd name="T57" fmla="*/ 0 h 868"/>
                <a:gd name="T58" fmla="*/ 1604 w 2560"/>
                <a:gd name="T59" fmla="*/ 100 h 868"/>
                <a:gd name="T60" fmla="*/ 1664 w 2560"/>
                <a:gd name="T61" fmla="*/ 48 h 868"/>
                <a:gd name="T62" fmla="*/ 1700 w 2560"/>
                <a:gd name="T63" fmla="*/ 268 h 868"/>
                <a:gd name="T64" fmla="*/ 1748 w 2560"/>
                <a:gd name="T65" fmla="*/ 528 h 868"/>
                <a:gd name="T66" fmla="*/ 1800 w 2560"/>
                <a:gd name="T67" fmla="*/ 488 h 868"/>
                <a:gd name="T68" fmla="*/ 1864 w 2560"/>
                <a:gd name="T69" fmla="*/ 412 h 868"/>
                <a:gd name="T70" fmla="*/ 1904 w 2560"/>
                <a:gd name="T71" fmla="*/ 528 h 868"/>
                <a:gd name="T72" fmla="*/ 1972 w 2560"/>
                <a:gd name="T73" fmla="*/ 520 h 868"/>
                <a:gd name="T74" fmla="*/ 2004 w 2560"/>
                <a:gd name="T75" fmla="*/ 628 h 868"/>
                <a:gd name="T76" fmla="*/ 2072 w 2560"/>
                <a:gd name="T77" fmla="*/ 656 h 868"/>
                <a:gd name="T78" fmla="*/ 2108 w 2560"/>
                <a:gd name="T79" fmla="*/ 548 h 868"/>
                <a:gd name="T80" fmla="*/ 2176 w 2560"/>
                <a:gd name="T81" fmla="*/ 620 h 868"/>
                <a:gd name="T82" fmla="*/ 2232 w 2560"/>
                <a:gd name="T83" fmla="*/ 456 h 868"/>
                <a:gd name="T84" fmla="*/ 2260 w 2560"/>
                <a:gd name="T85" fmla="*/ 676 h 868"/>
                <a:gd name="T86" fmla="*/ 2380 w 2560"/>
                <a:gd name="T87" fmla="*/ 588 h 868"/>
                <a:gd name="T88" fmla="*/ 2496 w 2560"/>
                <a:gd name="T89" fmla="*/ 512 h 868"/>
                <a:gd name="T90" fmla="*/ 2560 w 2560"/>
                <a:gd name="T91" fmla="*/ 356 h 8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60"/>
                <a:gd name="T139" fmla="*/ 0 h 868"/>
                <a:gd name="T140" fmla="*/ 2560 w 2560"/>
                <a:gd name="T141" fmla="*/ 868 h 8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60" h="868">
                  <a:moveTo>
                    <a:pt x="0" y="868"/>
                  </a:moveTo>
                  <a:lnTo>
                    <a:pt x="64" y="772"/>
                  </a:lnTo>
                  <a:lnTo>
                    <a:pt x="96" y="632"/>
                  </a:lnTo>
                  <a:lnTo>
                    <a:pt x="220" y="808"/>
                  </a:lnTo>
                  <a:lnTo>
                    <a:pt x="268" y="760"/>
                  </a:lnTo>
                  <a:lnTo>
                    <a:pt x="320" y="676"/>
                  </a:lnTo>
                  <a:lnTo>
                    <a:pt x="392" y="732"/>
                  </a:lnTo>
                  <a:lnTo>
                    <a:pt x="444" y="704"/>
                  </a:lnTo>
                  <a:lnTo>
                    <a:pt x="496" y="632"/>
                  </a:lnTo>
                  <a:lnTo>
                    <a:pt x="548" y="648"/>
                  </a:lnTo>
                  <a:lnTo>
                    <a:pt x="600" y="552"/>
                  </a:lnTo>
                  <a:lnTo>
                    <a:pt x="644" y="708"/>
                  </a:lnTo>
                  <a:lnTo>
                    <a:pt x="708" y="764"/>
                  </a:lnTo>
                  <a:lnTo>
                    <a:pt x="760" y="848"/>
                  </a:lnTo>
                  <a:lnTo>
                    <a:pt x="828" y="832"/>
                  </a:lnTo>
                  <a:lnTo>
                    <a:pt x="864" y="768"/>
                  </a:lnTo>
                  <a:lnTo>
                    <a:pt x="920" y="660"/>
                  </a:lnTo>
                  <a:lnTo>
                    <a:pt x="976" y="588"/>
                  </a:lnTo>
                  <a:lnTo>
                    <a:pt x="1024" y="484"/>
                  </a:lnTo>
                  <a:lnTo>
                    <a:pt x="1096" y="204"/>
                  </a:lnTo>
                  <a:lnTo>
                    <a:pt x="1148" y="220"/>
                  </a:lnTo>
                  <a:lnTo>
                    <a:pt x="1200" y="280"/>
                  </a:lnTo>
                  <a:lnTo>
                    <a:pt x="1232" y="476"/>
                  </a:lnTo>
                  <a:lnTo>
                    <a:pt x="1300" y="456"/>
                  </a:lnTo>
                  <a:lnTo>
                    <a:pt x="1340" y="236"/>
                  </a:lnTo>
                  <a:lnTo>
                    <a:pt x="1408" y="176"/>
                  </a:lnTo>
                  <a:lnTo>
                    <a:pt x="1440" y="76"/>
                  </a:lnTo>
                  <a:lnTo>
                    <a:pt x="1504" y="208"/>
                  </a:lnTo>
                  <a:lnTo>
                    <a:pt x="1560" y="0"/>
                  </a:lnTo>
                  <a:lnTo>
                    <a:pt x="1604" y="100"/>
                  </a:lnTo>
                  <a:lnTo>
                    <a:pt x="1664" y="48"/>
                  </a:lnTo>
                  <a:lnTo>
                    <a:pt x="1700" y="268"/>
                  </a:lnTo>
                  <a:lnTo>
                    <a:pt x="1748" y="528"/>
                  </a:lnTo>
                  <a:lnTo>
                    <a:pt x="1800" y="488"/>
                  </a:lnTo>
                  <a:lnTo>
                    <a:pt x="1864" y="412"/>
                  </a:lnTo>
                  <a:lnTo>
                    <a:pt x="1904" y="528"/>
                  </a:lnTo>
                  <a:lnTo>
                    <a:pt x="1972" y="520"/>
                  </a:lnTo>
                  <a:lnTo>
                    <a:pt x="2004" y="628"/>
                  </a:lnTo>
                  <a:lnTo>
                    <a:pt x="2072" y="656"/>
                  </a:lnTo>
                  <a:lnTo>
                    <a:pt x="2108" y="548"/>
                  </a:lnTo>
                  <a:lnTo>
                    <a:pt x="2176" y="620"/>
                  </a:lnTo>
                  <a:lnTo>
                    <a:pt x="2232" y="456"/>
                  </a:lnTo>
                  <a:lnTo>
                    <a:pt x="2260" y="676"/>
                  </a:lnTo>
                  <a:lnTo>
                    <a:pt x="2380" y="588"/>
                  </a:lnTo>
                  <a:lnTo>
                    <a:pt x="2496" y="512"/>
                  </a:lnTo>
                  <a:lnTo>
                    <a:pt x="2560" y="356"/>
                  </a:ln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551" name="Rectangle 90"/>
            <p:cNvSpPr>
              <a:spLocks noChangeArrowheads="1"/>
            </p:cNvSpPr>
            <p:nvPr/>
          </p:nvSpPr>
          <p:spPr bwMode="auto">
            <a:xfrm>
              <a:off x="1828" y="343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2" name="Rectangle 91"/>
            <p:cNvSpPr>
              <a:spLocks noChangeArrowheads="1"/>
            </p:cNvSpPr>
            <p:nvPr/>
          </p:nvSpPr>
          <p:spPr bwMode="auto">
            <a:xfrm>
              <a:off x="1884" y="334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3" name="Rectangle 92"/>
            <p:cNvSpPr>
              <a:spLocks noChangeArrowheads="1"/>
            </p:cNvSpPr>
            <p:nvPr/>
          </p:nvSpPr>
          <p:spPr bwMode="auto">
            <a:xfrm>
              <a:off x="1936" y="320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4" name="Rectangle 93"/>
            <p:cNvSpPr>
              <a:spLocks noChangeArrowheads="1"/>
            </p:cNvSpPr>
            <p:nvPr/>
          </p:nvSpPr>
          <p:spPr bwMode="auto">
            <a:xfrm>
              <a:off x="2044" y="337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5" name="Rectangle 94"/>
            <p:cNvSpPr>
              <a:spLocks noChangeArrowheads="1"/>
            </p:cNvSpPr>
            <p:nvPr/>
          </p:nvSpPr>
          <p:spPr bwMode="auto">
            <a:xfrm>
              <a:off x="2104" y="333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6" name="Rectangle 95"/>
            <p:cNvSpPr>
              <a:spLocks noChangeArrowheads="1"/>
            </p:cNvSpPr>
            <p:nvPr/>
          </p:nvSpPr>
          <p:spPr bwMode="auto">
            <a:xfrm>
              <a:off x="2160" y="325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7" name="Rectangle 96"/>
            <p:cNvSpPr>
              <a:spLocks noChangeArrowheads="1"/>
            </p:cNvSpPr>
            <p:nvPr/>
          </p:nvSpPr>
          <p:spPr bwMode="auto">
            <a:xfrm>
              <a:off x="2212" y="330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8" name="Rectangle 97"/>
            <p:cNvSpPr>
              <a:spLocks noChangeArrowheads="1"/>
            </p:cNvSpPr>
            <p:nvPr/>
          </p:nvSpPr>
          <p:spPr bwMode="auto">
            <a:xfrm>
              <a:off x="2264" y="327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59" name="Rectangle 98"/>
            <p:cNvSpPr>
              <a:spLocks noChangeArrowheads="1"/>
            </p:cNvSpPr>
            <p:nvPr/>
          </p:nvSpPr>
          <p:spPr bwMode="auto">
            <a:xfrm>
              <a:off x="2376" y="321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0" name="Rectangle 99"/>
            <p:cNvSpPr>
              <a:spLocks noChangeArrowheads="1"/>
            </p:cNvSpPr>
            <p:nvPr/>
          </p:nvSpPr>
          <p:spPr bwMode="auto">
            <a:xfrm>
              <a:off x="2424" y="312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1" name="Rectangle 100"/>
            <p:cNvSpPr>
              <a:spLocks noChangeArrowheads="1"/>
            </p:cNvSpPr>
            <p:nvPr/>
          </p:nvSpPr>
          <p:spPr bwMode="auto">
            <a:xfrm>
              <a:off x="2268" y="320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2" name="Rectangle 101"/>
            <p:cNvSpPr>
              <a:spLocks noChangeArrowheads="1"/>
            </p:cNvSpPr>
            <p:nvPr/>
          </p:nvSpPr>
          <p:spPr bwMode="auto">
            <a:xfrm>
              <a:off x="2472" y="326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3" name="Rectangle 102"/>
            <p:cNvSpPr>
              <a:spLocks noChangeArrowheads="1"/>
            </p:cNvSpPr>
            <p:nvPr/>
          </p:nvSpPr>
          <p:spPr bwMode="auto">
            <a:xfrm>
              <a:off x="2536" y="332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4" name="Rectangle 103"/>
            <p:cNvSpPr>
              <a:spLocks noChangeArrowheads="1"/>
            </p:cNvSpPr>
            <p:nvPr/>
          </p:nvSpPr>
          <p:spPr bwMode="auto">
            <a:xfrm>
              <a:off x="2584" y="341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5" name="Rectangle 104"/>
            <p:cNvSpPr>
              <a:spLocks noChangeArrowheads="1"/>
            </p:cNvSpPr>
            <p:nvPr/>
          </p:nvSpPr>
          <p:spPr bwMode="auto">
            <a:xfrm>
              <a:off x="2640" y="340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6" name="Rectangle 105"/>
            <p:cNvSpPr>
              <a:spLocks noChangeArrowheads="1"/>
            </p:cNvSpPr>
            <p:nvPr/>
          </p:nvSpPr>
          <p:spPr bwMode="auto">
            <a:xfrm>
              <a:off x="2692" y="334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7" name="Rectangle 106"/>
            <p:cNvSpPr>
              <a:spLocks noChangeArrowheads="1"/>
            </p:cNvSpPr>
            <p:nvPr/>
          </p:nvSpPr>
          <p:spPr bwMode="auto">
            <a:xfrm>
              <a:off x="2744" y="325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8" name="Rectangle 107"/>
            <p:cNvSpPr>
              <a:spLocks noChangeArrowheads="1"/>
            </p:cNvSpPr>
            <p:nvPr/>
          </p:nvSpPr>
          <p:spPr bwMode="auto">
            <a:xfrm>
              <a:off x="2800" y="316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69" name="Rectangle 108"/>
            <p:cNvSpPr>
              <a:spLocks noChangeArrowheads="1"/>
            </p:cNvSpPr>
            <p:nvPr/>
          </p:nvSpPr>
          <p:spPr bwMode="auto">
            <a:xfrm>
              <a:off x="2852" y="304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0" name="Rectangle 109"/>
            <p:cNvSpPr>
              <a:spLocks noChangeArrowheads="1"/>
            </p:cNvSpPr>
            <p:nvPr/>
          </p:nvSpPr>
          <p:spPr bwMode="auto">
            <a:xfrm>
              <a:off x="2912" y="278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1" name="Rectangle 110"/>
            <p:cNvSpPr>
              <a:spLocks noChangeArrowheads="1"/>
            </p:cNvSpPr>
            <p:nvPr/>
          </p:nvSpPr>
          <p:spPr bwMode="auto">
            <a:xfrm>
              <a:off x="2972" y="278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2" name="Rectangle 111"/>
            <p:cNvSpPr>
              <a:spLocks noChangeArrowheads="1"/>
            </p:cNvSpPr>
            <p:nvPr/>
          </p:nvSpPr>
          <p:spPr bwMode="auto">
            <a:xfrm>
              <a:off x="3024" y="285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3" name="Rectangle 112"/>
            <p:cNvSpPr>
              <a:spLocks noChangeArrowheads="1"/>
            </p:cNvSpPr>
            <p:nvPr/>
          </p:nvSpPr>
          <p:spPr bwMode="auto">
            <a:xfrm>
              <a:off x="3068" y="302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4" name="Rectangle 113"/>
            <p:cNvSpPr>
              <a:spLocks noChangeArrowheads="1"/>
            </p:cNvSpPr>
            <p:nvPr/>
          </p:nvSpPr>
          <p:spPr bwMode="auto">
            <a:xfrm>
              <a:off x="3124" y="302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5" name="Rectangle 114"/>
            <p:cNvSpPr>
              <a:spLocks noChangeArrowheads="1"/>
            </p:cNvSpPr>
            <p:nvPr/>
          </p:nvSpPr>
          <p:spPr bwMode="auto">
            <a:xfrm>
              <a:off x="3168" y="280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6" name="Rectangle 115"/>
            <p:cNvSpPr>
              <a:spLocks noChangeArrowheads="1"/>
            </p:cNvSpPr>
            <p:nvPr/>
          </p:nvSpPr>
          <p:spPr bwMode="auto">
            <a:xfrm>
              <a:off x="3224" y="275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7" name="Rectangle 116"/>
            <p:cNvSpPr>
              <a:spLocks noChangeArrowheads="1"/>
            </p:cNvSpPr>
            <p:nvPr/>
          </p:nvSpPr>
          <p:spPr bwMode="auto">
            <a:xfrm>
              <a:off x="3276" y="266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8" name="Rectangle 117"/>
            <p:cNvSpPr>
              <a:spLocks noChangeArrowheads="1"/>
            </p:cNvSpPr>
            <p:nvPr/>
          </p:nvSpPr>
          <p:spPr bwMode="auto">
            <a:xfrm>
              <a:off x="3332" y="277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79" name="Rectangle 118"/>
            <p:cNvSpPr>
              <a:spLocks noChangeArrowheads="1"/>
            </p:cNvSpPr>
            <p:nvPr/>
          </p:nvSpPr>
          <p:spPr bwMode="auto">
            <a:xfrm>
              <a:off x="3392" y="258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0" name="Rectangle 119"/>
            <p:cNvSpPr>
              <a:spLocks noChangeArrowheads="1"/>
            </p:cNvSpPr>
            <p:nvPr/>
          </p:nvSpPr>
          <p:spPr bwMode="auto">
            <a:xfrm>
              <a:off x="3440" y="266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1" name="Rectangle 120"/>
            <p:cNvSpPr>
              <a:spLocks noChangeArrowheads="1"/>
            </p:cNvSpPr>
            <p:nvPr/>
          </p:nvSpPr>
          <p:spPr bwMode="auto">
            <a:xfrm>
              <a:off x="3492" y="262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2" name="Rectangle 121"/>
            <p:cNvSpPr>
              <a:spLocks noChangeArrowheads="1"/>
            </p:cNvSpPr>
            <p:nvPr/>
          </p:nvSpPr>
          <p:spPr bwMode="auto">
            <a:xfrm>
              <a:off x="3540" y="283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3" name="Rectangle 122"/>
            <p:cNvSpPr>
              <a:spLocks noChangeArrowheads="1"/>
            </p:cNvSpPr>
            <p:nvPr/>
          </p:nvSpPr>
          <p:spPr bwMode="auto">
            <a:xfrm>
              <a:off x="3584" y="309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4" name="Rectangle 123"/>
            <p:cNvSpPr>
              <a:spLocks noChangeArrowheads="1"/>
            </p:cNvSpPr>
            <p:nvPr/>
          </p:nvSpPr>
          <p:spPr bwMode="auto">
            <a:xfrm>
              <a:off x="3636" y="3056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5" name="Rectangle 124"/>
            <p:cNvSpPr>
              <a:spLocks noChangeArrowheads="1"/>
            </p:cNvSpPr>
            <p:nvPr/>
          </p:nvSpPr>
          <p:spPr bwMode="auto">
            <a:xfrm>
              <a:off x="3692" y="299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6" name="Rectangle 125"/>
            <p:cNvSpPr>
              <a:spLocks noChangeArrowheads="1"/>
            </p:cNvSpPr>
            <p:nvPr/>
          </p:nvSpPr>
          <p:spPr bwMode="auto">
            <a:xfrm>
              <a:off x="3744" y="308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7" name="Rectangle 126"/>
            <p:cNvSpPr>
              <a:spLocks noChangeArrowheads="1"/>
            </p:cNvSpPr>
            <p:nvPr/>
          </p:nvSpPr>
          <p:spPr bwMode="auto">
            <a:xfrm>
              <a:off x="3808" y="309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8" name="Rectangle 127"/>
            <p:cNvSpPr>
              <a:spLocks noChangeArrowheads="1"/>
            </p:cNvSpPr>
            <p:nvPr/>
          </p:nvSpPr>
          <p:spPr bwMode="auto">
            <a:xfrm>
              <a:off x="3844" y="320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89" name="Rectangle 128"/>
            <p:cNvSpPr>
              <a:spLocks noChangeArrowheads="1"/>
            </p:cNvSpPr>
            <p:nvPr/>
          </p:nvSpPr>
          <p:spPr bwMode="auto">
            <a:xfrm>
              <a:off x="3880" y="323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0" name="Rectangle 129"/>
            <p:cNvSpPr>
              <a:spLocks noChangeArrowheads="1"/>
            </p:cNvSpPr>
            <p:nvPr/>
          </p:nvSpPr>
          <p:spPr bwMode="auto">
            <a:xfrm>
              <a:off x="3944" y="312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1" name="Rectangle 130"/>
            <p:cNvSpPr>
              <a:spLocks noChangeArrowheads="1"/>
            </p:cNvSpPr>
            <p:nvPr/>
          </p:nvSpPr>
          <p:spPr bwMode="auto">
            <a:xfrm>
              <a:off x="4004" y="318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2" name="Rectangle 131"/>
            <p:cNvSpPr>
              <a:spLocks noChangeArrowheads="1"/>
            </p:cNvSpPr>
            <p:nvPr/>
          </p:nvSpPr>
          <p:spPr bwMode="auto">
            <a:xfrm>
              <a:off x="4060" y="303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3" name="Rectangle 132"/>
            <p:cNvSpPr>
              <a:spLocks noChangeArrowheads="1"/>
            </p:cNvSpPr>
            <p:nvPr/>
          </p:nvSpPr>
          <p:spPr bwMode="auto">
            <a:xfrm>
              <a:off x="4104" y="324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4" name="Rectangle 133"/>
            <p:cNvSpPr>
              <a:spLocks noChangeArrowheads="1"/>
            </p:cNvSpPr>
            <p:nvPr/>
          </p:nvSpPr>
          <p:spPr bwMode="auto">
            <a:xfrm>
              <a:off x="4160" y="320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5" name="Rectangle 134"/>
            <p:cNvSpPr>
              <a:spLocks noChangeArrowheads="1"/>
            </p:cNvSpPr>
            <p:nvPr/>
          </p:nvSpPr>
          <p:spPr bwMode="auto">
            <a:xfrm>
              <a:off x="4220" y="3148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6" name="Rectangle 135"/>
            <p:cNvSpPr>
              <a:spLocks noChangeArrowheads="1"/>
            </p:cNvSpPr>
            <p:nvPr/>
          </p:nvSpPr>
          <p:spPr bwMode="auto">
            <a:xfrm>
              <a:off x="4280" y="3124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7" name="Rectangle 136"/>
            <p:cNvSpPr>
              <a:spLocks noChangeArrowheads="1"/>
            </p:cNvSpPr>
            <p:nvPr/>
          </p:nvSpPr>
          <p:spPr bwMode="auto">
            <a:xfrm>
              <a:off x="4336" y="3080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98" name="Rectangle 137"/>
            <p:cNvSpPr>
              <a:spLocks noChangeArrowheads="1"/>
            </p:cNvSpPr>
            <p:nvPr/>
          </p:nvSpPr>
          <p:spPr bwMode="auto">
            <a:xfrm>
              <a:off x="4392" y="2932"/>
              <a:ext cx="59" cy="59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2908300" y="3276600"/>
            <a:ext cx="4165600" cy="2189163"/>
            <a:chOff x="1832" y="2064"/>
            <a:chExt cx="2624" cy="1379"/>
          </a:xfrm>
        </p:grpSpPr>
        <p:sp>
          <p:nvSpPr>
            <p:cNvPr id="63500" name="Freeform 36"/>
            <p:cNvSpPr>
              <a:spLocks/>
            </p:cNvSpPr>
            <p:nvPr/>
          </p:nvSpPr>
          <p:spPr bwMode="auto">
            <a:xfrm>
              <a:off x="1872" y="2084"/>
              <a:ext cx="2568" cy="1312"/>
            </a:xfrm>
            <a:custGeom>
              <a:avLst/>
              <a:gdLst>
                <a:gd name="T0" fmla="*/ 0 w 2568"/>
                <a:gd name="T1" fmla="*/ 1196 h 1312"/>
                <a:gd name="T2" fmla="*/ 40 w 2568"/>
                <a:gd name="T3" fmla="*/ 1156 h 1312"/>
                <a:gd name="T4" fmla="*/ 96 w 2568"/>
                <a:gd name="T5" fmla="*/ 1312 h 1312"/>
                <a:gd name="T6" fmla="*/ 140 w 2568"/>
                <a:gd name="T7" fmla="*/ 1304 h 1312"/>
                <a:gd name="T8" fmla="*/ 184 w 2568"/>
                <a:gd name="T9" fmla="*/ 1248 h 1312"/>
                <a:gd name="T10" fmla="*/ 192 w 2568"/>
                <a:gd name="T11" fmla="*/ 1236 h 1312"/>
                <a:gd name="T12" fmla="*/ 216 w 2568"/>
                <a:gd name="T13" fmla="*/ 1224 h 1312"/>
                <a:gd name="T14" fmla="*/ 256 w 2568"/>
                <a:gd name="T15" fmla="*/ 1064 h 1312"/>
                <a:gd name="T16" fmla="*/ 320 w 2568"/>
                <a:gd name="T17" fmla="*/ 1152 h 1312"/>
                <a:gd name="T18" fmla="*/ 368 w 2568"/>
                <a:gd name="T19" fmla="*/ 1140 h 1312"/>
                <a:gd name="T20" fmla="*/ 432 w 2568"/>
                <a:gd name="T21" fmla="*/ 1172 h 1312"/>
                <a:gd name="T22" fmla="*/ 480 w 2568"/>
                <a:gd name="T23" fmla="*/ 1112 h 1312"/>
                <a:gd name="T24" fmla="*/ 544 w 2568"/>
                <a:gd name="T25" fmla="*/ 1132 h 1312"/>
                <a:gd name="T26" fmla="*/ 640 w 2568"/>
                <a:gd name="T27" fmla="*/ 1056 h 1312"/>
                <a:gd name="T28" fmla="*/ 688 w 2568"/>
                <a:gd name="T29" fmla="*/ 1164 h 1312"/>
                <a:gd name="T30" fmla="*/ 820 w 2568"/>
                <a:gd name="T31" fmla="*/ 1124 h 1312"/>
                <a:gd name="T32" fmla="*/ 852 w 2568"/>
                <a:gd name="T33" fmla="*/ 1088 h 1312"/>
                <a:gd name="T34" fmla="*/ 912 w 2568"/>
                <a:gd name="T35" fmla="*/ 952 h 1312"/>
                <a:gd name="T36" fmla="*/ 976 w 2568"/>
                <a:gd name="T37" fmla="*/ 860 h 1312"/>
                <a:gd name="T38" fmla="*/ 1012 w 2568"/>
                <a:gd name="T39" fmla="*/ 708 h 1312"/>
                <a:gd name="T40" fmla="*/ 1072 w 2568"/>
                <a:gd name="T41" fmla="*/ 648 h 1312"/>
                <a:gd name="T42" fmla="*/ 1124 w 2568"/>
                <a:gd name="T43" fmla="*/ 364 h 1312"/>
                <a:gd name="T44" fmla="*/ 1184 w 2568"/>
                <a:gd name="T45" fmla="*/ 272 h 1312"/>
                <a:gd name="T46" fmla="*/ 1236 w 2568"/>
                <a:gd name="T47" fmla="*/ 368 h 1312"/>
                <a:gd name="T48" fmla="*/ 1288 w 2568"/>
                <a:gd name="T49" fmla="*/ 492 h 1312"/>
                <a:gd name="T50" fmla="*/ 1344 w 2568"/>
                <a:gd name="T51" fmla="*/ 440 h 1312"/>
                <a:gd name="T52" fmla="*/ 1392 w 2568"/>
                <a:gd name="T53" fmla="*/ 260 h 1312"/>
                <a:gd name="T54" fmla="*/ 1452 w 2568"/>
                <a:gd name="T55" fmla="*/ 172 h 1312"/>
                <a:gd name="T56" fmla="*/ 1520 w 2568"/>
                <a:gd name="T57" fmla="*/ 92 h 1312"/>
                <a:gd name="T58" fmla="*/ 1544 w 2568"/>
                <a:gd name="T59" fmla="*/ 12 h 1312"/>
                <a:gd name="T60" fmla="*/ 1616 w 2568"/>
                <a:gd name="T61" fmla="*/ 116 h 1312"/>
                <a:gd name="T62" fmla="*/ 1660 w 2568"/>
                <a:gd name="T63" fmla="*/ 0 h 1312"/>
                <a:gd name="T64" fmla="*/ 1696 w 2568"/>
                <a:gd name="T65" fmla="*/ 168 h 1312"/>
                <a:gd name="T66" fmla="*/ 1760 w 2568"/>
                <a:gd name="T67" fmla="*/ 288 h 1312"/>
                <a:gd name="T68" fmla="*/ 1808 w 2568"/>
                <a:gd name="T69" fmla="*/ 368 h 1312"/>
                <a:gd name="T70" fmla="*/ 1856 w 2568"/>
                <a:gd name="T71" fmla="*/ 440 h 1312"/>
                <a:gd name="T72" fmla="*/ 1896 w 2568"/>
                <a:gd name="T73" fmla="*/ 384 h 1312"/>
                <a:gd name="T74" fmla="*/ 1964 w 2568"/>
                <a:gd name="T75" fmla="*/ 568 h 1312"/>
                <a:gd name="T76" fmla="*/ 2064 w 2568"/>
                <a:gd name="T77" fmla="*/ 464 h 1312"/>
                <a:gd name="T78" fmla="*/ 2112 w 2568"/>
                <a:gd name="T79" fmla="*/ 640 h 1312"/>
                <a:gd name="T80" fmla="*/ 2172 w 2568"/>
                <a:gd name="T81" fmla="*/ 612 h 1312"/>
                <a:gd name="T82" fmla="*/ 2220 w 2568"/>
                <a:gd name="T83" fmla="*/ 744 h 1312"/>
                <a:gd name="T84" fmla="*/ 2272 w 2568"/>
                <a:gd name="T85" fmla="*/ 800 h 1312"/>
                <a:gd name="T86" fmla="*/ 2324 w 2568"/>
                <a:gd name="T87" fmla="*/ 780 h 1312"/>
                <a:gd name="T88" fmla="*/ 2384 w 2568"/>
                <a:gd name="T89" fmla="*/ 812 h 1312"/>
                <a:gd name="T90" fmla="*/ 2452 w 2568"/>
                <a:gd name="T91" fmla="*/ 872 h 1312"/>
                <a:gd name="T92" fmla="*/ 2492 w 2568"/>
                <a:gd name="T93" fmla="*/ 672 h 1312"/>
                <a:gd name="T94" fmla="*/ 2568 w 2568"/>
                <a:gd name="T95" fmla="*/ 672 h 13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68"/>
                <a:gd name="T145" fmla="*/ 0 h 1312"/>
                <a:gd name="T146" fmla="*/ 2568 w 2568"/>
                <a:gd name="T147" fmla="*/ 1312 h 13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68" h="1312">
                  <a:moveTo>
                    <a:pt x="0" y="1196"/>
                  </a:moveTo>
                  <a:lnTo>
                    <a:pt x="40" y="1156"/>
                  </a:lnTo>
                  <a:lnTo>
                    <a:pt x="96" y="1312"/>
                  </a:lnTo>
                  <a:lnTo>
                    <a:pt x="140" y="1304"/>
                  </a:lnTo>
                  <a:cubicBezTo>
                    <a:pt x="155" y="1285"/>
                    <a:pt x="171" y="1268"/>
                    <a:pt x="184" y="1248"/>
                  </a:cubicBezTo>
                  <a:cubicBezTo>
                    <a:pt x="187" y="1244"/>
                    <a:pt x="192" y="1236"/>
                    <a:pt x="192" y="1236"/>
                  </a:cubicBezTo>
                  <a:lnTo>
                    <a:pt x="216" y="1224"/>
                  </a:lnTo>
                  <a:lnTo>
                    <a:pt x="256" y="1064"/>
                  </a:lnTo>
                  <a:lnTo>
                    <a:pt x="320" y="1152"/>
                  </a:lnTo>
                  <a:lnTo>
                    <a:pt x="368" y="1140"/>
                  </a:lnTo>
                  <a:lnTo>
                    <a:pt x="432" y="1172"/>
                  </a:lnTo>
                  <a:lnTo>
                    <a:pt x="480" y="1112"/>
                  </a:lnTo>
                  <a:lnTo>
                    <a:pt x="544" y="1132"/>
                  </a:lnTo>
                  <a:lnTo>
                    <a:pt x="640" y="1056"/>
                  </a:lnTo>
                  <a:lnTo>
                    <a:pt x="688" y="1164"/>
                  </a:lnTo>
                  <a:lnTo>
                    <a:pt x="820" y="1124"/>
                  </a:lnTo>
                  <a:lnTo>
                    <a:pt x="852" y="1088"/>
                  </a:lnTo>
                  <a:lnTo>
                    <a:pt x="912" y="952"/>
                  </a:lnTo>
                  <a:lnTo>
                    <a:pt x="976" y="860"/>
                  </a:lnTo>
                  <a:lnTo>
                    <a:pt x="1012" y="708"/>
                  </a:lnTo>
                  <a:lnTo>
                    <a:pt x="1072" y="648"/>
                  </a:lnTo>
                  <a:lnTo>
                    <a:pt x="1124" y="364"/>
                  </a:lnTo>
                  <a:lnTo>
                    <a:pt x="1184" y="272"/>
                  </a:lnTo>
                  <a:lnTo>
                    <a:pt x="1236" y="368"/>
                  </a:lnTo>
                  <a:lnTo>
                    <a:pt x="1288" y="492"/>
                  </a:lnTo>
                  <a:lnTo>
                    <a:pt x="1344" y="440"/>
                  </a:lnTo>
                  <a:lnTo>
                    <a:pt x="1392" y="260"/>
                  </a:lnTo>
                  <a:lnTo>
                    <a:pt x="1452" y="172"/>
                  </a:lnTo>
                  <a:lnTo>
                    <a:pt x="1520" y="92"/>
                  </a:lnTo>
                  <a:lnTo>
                    <a:pt x="1544" y="12"/>
                  </a:lnTo>
                  <a:lnTo>
                    <a:pt x="1616" y="116"/>
                  </a:lnTo>
                  <a:lnTo>
                    <a:pt x="1660" y="0"/>
                  </a:lnTo>
                  <a:lnTo>
                    <a:pt x="1696" y="168"/>
                  </a:lnTo>
                  <a:lnTo>
                    <a:pt x="1760" y="288"/>
                  </a:lnTo>
                  <a:lnTo>
                    <a:pt x="1808" y="368"/>
                  </a:lnTo>
                  <a:lnTo>
                    <a:pt x="1856" y="440"/>
                  </a:lnTo>
                  <a:lnTo>
                    <a:pt x="1896" y="384"/>
                  </a:lnTo>
                  <a:lnTo>
                    <a:pt x="1964" y="568"/>
                  </a:lnTo>
                  <a:lnTo>
                    <a:pt x="2064" y="464"/>
                  </a:lnTo>
                  <a:lnTo>
                    <a:pt x="2112" y="640"/>
                  </a:lnTo>
                  <a:lnTo>
                    <a:pt x="2172" y="612"/>
                  </a:lnTo>
                  <a:lnTo>
                    <a:pt x="2220" y="744"/>
                  </a:lnTo>
                  <a:lnTo>
                    <a:pt x="2272" y="800"/>
                  </a:lnTo>
                  <a:lnTo>
                    <a:pt x="2324" y="780"/>
                  </a:lnTo>
                  <a:lnTo>
                    <a:pt x="2384" y="812"/>
                  </a:lnTo>
                  <a:lnTo>
                    <a:pt x="2452" y="872"/>
                  </a:lnTo>
                  <a:lnTo>
                    <a:pt x="2492" y="672"/>
                  </a:lnTo>
                  <a:lnTo>
                    <a:pt x="2568" y="672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3501" name="Oval 37"/>
            <p:cNvSpPr>
              <a:spLocks noChangeArrowheads="1"/>
            </p:cNvSpPr>
            <p:nvPr/>
          </p:nvSpPr>
          <p:spPr bwMode="auto">
            <a:xfrm>
              <a:off x="1832" y="326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2" name="Oval 41"/>
            <p:cNvSpPr>
              <a:spLocks noChangeArrowheads="1"/>
            </p:cNvSpPr>
            <p:nvPr/>
          </p:nvSpPr>
          <p:spPr bwMode="auto">
            <a:xfrm>
              <a:off x="1940" y="338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3" name="Oval 42"/>
            <p:cNvSpPr>
              <a:spLocks noChangeArrowheads="1"/>
            </p:cNvSpPr>
            <p:nvPr/>
          </p:nvSpPr>
          <p:spPr bwMode="auto">
            <a:xfrm>
              <a:off x="1876" y="321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4" name="Oval 43"/>
            <p:cNvSpPr>
              <a:spLocks noChangeArrowheads="1"/>
            </p:cNvSpPr>
            <p:nvPr/>
          </p:nvSpPr>
          <p:spPr bwMode="auto">
            <a:xfrm>
              <a:off x="1996" y="333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5" name="Oval 44"/>
            <p:cNvSpPr>
              <a:spLocks noChangeArrowheads="1"/>
            </p:cNvSpPr>
            <p:nvPr/>
          </p:nvSpPr>
          <p:spPr bwMode="auto">
            <a:xfrm>
              <a:off x="2048" y="328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6" name="Oval 45"/>
            <p:cNvSpPr>
              <a:spLocks noChangeArrowheads="1"/>
            </p:cNvSpPr>
            <p:nvPr/>
          </p:nvSpPr>
          <p:spPr bwMode="auto">
            <a:xfrm>
              <a:off x="2104" y="312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7" name="Oval 46"/>
            <p:cNvSpPr>
              <a:spLocks noChangeArrowheads="1"/>
            </p:cNvSpPr>
            <p:nvPr/>
          </p:nvSpPr>
          <p:spPr bwMode="auto">
            <a:xfrm>
              <a:off x="2148" y="320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8" name="Oval 47"/>
            <p:cNvSpPr>
              <a:spLocks noChangeArrowheads="1"/>
            </p:cNvSpPr>
            <p:nvPr/>
          </p:nvSpPr>
          <p:spPr bwMode="auto">
            <a:xfrm>
              <a:off x="2208" y="318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09" name="Oval 48"/>
            <p:cNvSpPr>
              <a:spLocks noChangeArrowheads="1"/>
            </p:cNvSpPr>
            <p:nvPr/>
          </p:nvSpPr>
          <p:spPr bwMode="auto">
            <a:xfrm>
              <a:off x="2264" y="321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0" name="Oval 49"/>
            <p:cNvSpPr>
              <a:spLocks noChangeArrowheads="1"/>
            </p:cNvSpPr>
            <p:nvPr/>
          </p:nvSpPr>
          <p:spPr bwMode="auto">
            <a:xfrm>
              <a:off x="2320" y="317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1" name="Oval 50"/>
            <p:cNvSpPr>
              <a:spLocks noChangeArrowheads="1"/>
            </p:cNvSpPr>
            <p:nvPr/>
          </p:nvSpPr>
          <p:spPr bwMode="auto">
            <a:xfrm>
              <a:off x="2376" y="318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2" name="Oval 51"/>
            <p:cNvSpPr>
              <a:spLocks noChangeArrowheads="1"/>
            </p:cNvSpPr>
            <p:nvPr/>
          </p:nvSpPr>
          <p:spPr bwMode="auto">
            <a:xfrm>
              <a:off x="2480" y="311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3" name="Oval 52"/>
            <p:cNvSpPr>
              <a:spLocks noChangeArrowheads="1"/>
            </p:cNvSpPr>
            <p:nvPr/>
          </p:nvSpPr>
          <p:spPr bwMode="auto">
            <a:xfrm>
              <a:off x="2524" y="321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4" name="Oval 53"/>
            <p:cNvSpPr>
              <a:spLocks noChangeArrowheads="1"/>
            </p:cNvSpPr>
            <p:nvPr/>
          </p:nvSpPr>
          <p:spPr bwMode="auto">
            <a:xfrm>
              <a:off x="2576" y="319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5" name="Oval 54"/>
            <p:cNvSpPr>
              <a:spLocks noChangeArrowheads="1"/>
            </p:cNvSpPr>
            <p:nvPr/>
          </p:nvSpPr>
          <p:spPr bwMode="auto">
            <a:xfrm>
              <a:off x="2636" y="319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6" name="Oval 55"/>
            <p:cNvSpPr>
              <a:spLocks noChangeArrowheads="1"/>
            </p:cNvSpPr>
            <p:nvPr/>
          </p:nvSpPr>
          <p:spPr bwMode="auto">
            <a:xfrm>
              <a:off x="2680" y="314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7" name="Oval 56"/>
            <p:cNvSpPr>
              <a:spLocks noChangeArrowheads="1"/>
            </p:cNvSpPr>
            <p:nvPr/>
          </p:nvSpPr>
          <p:spPr bwMode="auto">
            <a:xfrm>
              <a:off x="2744" y="301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8" name="Oval 57"/>
            <p:cNvSpPr>
              <a:spLocks noChangeArrowheads="1"/>
            </p:cNvSpPr>
            <p:nvPr/>
          </p:nvSpPr>
          <p:spPr bwMode="auto">
            <a:xfrm>
              <a:off x="2808" y="292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19" name="Oval 58"/>
            <p:cNvSpPr>
              <a:spLocks noChangeArrowheads="1"/>
            </p:cNvSpPr>
            <p:nvPr/>
          </p:nvSpPr>
          <p:spPr bwMode="auto">
            <a:xfrm>
              <a:off x="2856" y="278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0" name="Oval 59"/>
            <p:cNvSpPr>
              <a:spLocks noChangeArrowheads="1"/>
            </p:cNvSpPr>
            <p:nvPr/>
          </p:nvSpPr>
          <p:spPr bwMode="auto">
            <a:xfrm>
              <a:off x="2904" y="270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1" name="Oval 60"/>
            <p:cNvSpPr>
              <a:spLocks noChangeArrowheads="1"/>
            </p:cNvSpPr>
            <p:nvPr/>
          </p:nvSpPr>
          <p:spPr bwMode="auto">
            <a:xfrm>
              <a:off x="2960" y="242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2" name="Oval 61"/>
            <p:cNvSpPr>
              <a:spLocks noChangeArrowheads="1"/>
            </p:cNvSpPr>
            <p:nvPr/>
          </p:nvSpPr>
          <p:spPr bwMode="auto">
            <a:xfrm>
              <a:off x="3020" y="234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3" name="Oval 62"/>
            <p:cNvSpPr>
              <a:spLocks noChangeArrowheads="1"/>
            </p:cNvSpPr>
            <p:nvPr/>
          </p:nvSpPr>
          <p:spPr bwMode="auto">
            <a:xfrm>
              <a:off x="3068" y="241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4" name="Oval 63"/>
            <p:cNvSpPr>
              <a:spLocks noChangeArrowheads="1"/>
            </p:cNvSpPr>
            <p:nvPr/>
          </p:nvSpPr>
          <p:spPr bwMode="auto">
            <a:xfrm>
              <a:off x="3120" y="253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5" name="Oval 64"/>
            <p:cNvSpPr>
              <a:spLocks noChangeArrowheads="1"/>
            </p:cNvSpPr>
            <p:nvPr/>
          </p:nvSpPr>
          <p:spPr bwMode="auto">
            <a:xfrm>
              <a:off x="3188" y="249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6" name="Oval 65"/>
            <p:cNvSpPr>
              <a:spLocks noChangeArrowheads="1"/>
            </p:cNvSpPr>
            <p:nvPr/>
          </p:nvSpPr>
          <p:spPr bwMode="auto">
            <a:xfrm>
              <a:off x="3228" y="232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7" name="Oval 66"/>
            <p:cNvSpPr>
              <a:spLocks noChangeArrowheads="1"/>
            </p:cNvSpPr>
            <p:nvPr/>
          </p:nvSpPr>
          <p:spPr bwMode="auto">
            <a:xfrm>
              <a:off x="3276" y="222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8" name="Oval 67"/>
            <p:cNvSpPr>
              <a:spLocks noChangeArrowheads="1"/>
            </p:cNvSpPr>
            <p:nvPr/>
          </p:nvSpPr>
          <p:spPr bwMode="auto">
            <a:xfrm>
              <a:off x="3340" y="216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29" name="Oval 68"/>
            <p:cNvSpPr>
              <a:spLocks noChangeArrowheads="1"/>
            </p:cNvSpPr>
            <p:nvPr/>
          </p:nvSpPr>
          <p:spPr bwMode="auto">
            <a:xfrm>
              <a:off x="3392" y="207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0" name="Oval 69"/>
            <p:cNvSpPr>
              <a:spLocks noChangeArrowheads="1"/>
            </p:cNvSpPr>
            <p:nvPr/>
          </p:nvSpPr>
          <p:spPr bwMode="auto">
            <a:xfrm>
              <a:off x="3444" y="217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1" name="Oval 70"/>
            <p:cNvSpPr>
              <a:spLocks noChangeArrowheads="1"/>
            </p:cNvSpPr>
            <p:nvPr/>
          </p:nvSpPr>
          <p:spPr bwMode="auto">
            <a:xfrm>
              <a:off x="3500" y="206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2" name="Oval 71"/>
            <p:cNvSpPr>
              <a:spLocks noChangeArrowheads="1"/>
            </p:cNvSpPr>
            <p:nvPr/>
          </p:nvSpPr>
          <p:spPr bwMode="auto">
            <a:xfrm>
              <a:off x="3540" y="221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3" name="Oval 72"/>
            <p:cNvSpPr>
              <a:spLocks noChangeArrowheads="1"/>
            </p:cNvSpPr>
            <p:nvPr/>
          </p:nvSpPr>
          <p:spPr bwMode="auto">
            <a:xfrm>
              <a:off x="3596" y="233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4" name="Oval 73"/>
            <p:cNvSpPr>
              <a:spLocks noChangeArrowheads="1"/>
            </p:cNvSpPr>
            <p:nvPr/>
          </p:nvSpPr>
          <p:spPr bwMode="auto">
            <a:xfrm>
              <a:off x="3648" y="243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5" name="Oval 74"/>
            <p:cNvSpPr>
              <a:spLocks noChangeArrowheads="1"/>
            </p:cNvSpPr>
            <p:nvPr/>
          </p:nvSpPr>
          <p:spPr bwMode="auto">
            <a:xfrm>
              <a:off x="3692" y="250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6" name="Oval 75"/>
            <p:cNvSpPr>
              <a:spLocks noChangeArrowheads="1"/>
            </p:cNvSpPr>
            <p:nvPr/>
          </p:nvSpPr>
          <p:spPr bwMode="auto">
            <a:xfrm>
              <a:off x="3748" y="244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7" name="Oval 76"/>
            <p:cNvSpPr>
              <a:spLocks noChangeArrowheads="1"/>
            </p:cNvSpPr>
            <p:nvPr/>
          </p:nvSpPr>
          <p:spPr bwMode="auto">
            <a:xfrm>
              <a:off x="3796" y="261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8" name="Oval 77"/>
            <p:cNvSpPr>
              <a:spLocks noChangeArrowheads="1"/>
            </p:cNvSpPr>
            <p:nvPr/>
          </p:nvSpPr>
          <p:spPr bwMode="auto">
            <a:xfrm>
              <a:off x="3852" y="256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39" name="Oval 78"/>
            <p:cNvSpPr>
              <a:spLocks noChangeArrowheads="1"/>
            </p:cNvSpPr>
            <p:nvPr/>
          </p:nvSpPr>
          <p:spPr bwMode="auto">
            <a:xfrm>
              <a:off x="3900" y="2524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0" name="Oval 79"/>
            <p:cNvSpPr>
              <a:spLocks noChangeArrowheads="1"/>
            </p:cNvSpPr>
            <p:nvPr/>
          </p:nvSpPr>
          <p:spPr bwMode="auto">
            <a:xfrm>
              <a:off x="3952" y="268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1" name="Oval 80"/>
            <p:cNvSpPr>
              <a:spLocks noChangeArrowheads="1"/>
            </p:cNvSpPr>
            <p:nvPr/>
          </p:nvSpPr>
          <p:spPr bwMode="auto">
            <a:xfrm>
              <a:off x="4016" y="266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2" name="Oval 81"/>
            <p:cNvSpPr>
              <a:spLocks noChangeArrowheads="1"/>
            </p:cNvSpPr>
            <p:nvPr/>
          </p:nvSpPr>
          <p:spPr bwMode="auto">
            <a:xfrm>
              <a:off x="4064" y="279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3" name="Oval 82"/>
            <p:cNvSpPr>
              <a:spLocks noChangeArrowheads="1"/>
            </p:cNvSpPr>
            <p:nvPr/>
          </p:nvSpPr>
          <p:spPr bwMode="auto">
            <a:xfrm>
              <a:off x="4112" y="286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4" name="Oval 83"/>
            <p:cNvSpPr>
              <a:spLocks noChangeArrowheads="1"/>
            </p:cNvSpPr>
            <p:nvPr/>
          </p:nvSpPr>
          <p:spPr bwMode="auto">
            <a:xfrm>
              <a:off x="4168" y="2836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5" name="Oval 84"/>
            <p:cNvSpPr>
              <a:spLocks noChangeArrowheads="1"/>
            </p:cNvSpPr>
            <p:nvPr/>
          </p:nvSpPr>
          <p:spPr bwMode="auto">
            <a:xfrm>
              <a:off x="4216" y="286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6" name="Oval 85"/>
            <p:cNvSpPr>
              <a:spLocks noChangeArrowheads="1"/>
            </p:cNvSpPr>
            <p:nvPr/>
          </p:nvSpPr>
          <p:spPr bwMode="auto">
            <a:xfrm>
              <a:off x="4280" y="2920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7" name="Oval 86"/>
            <p:cNvSpPr>
              <a:spLocks noChangeArrowheads="1"/>
            </p:cNvSpPr>
            <p:nvPr/>
          </p:nvSpPr>
          <p:spPr bwMode="auto">
            <a:xfrm>
              <a:off x="4324" y="2732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8" name="Oval 87"/>
            <p:cNvSpPr>
              <a:spLocks noChangeArrowheads="1"/>
            </p:cNvSpPr>
            <p:nvPr/>
          </p:nvSpPr>
          <p:spPr bwMode="auto">
            <a:xfrm>
              <a:off x="4396" y="2728"/>
              <a:ext cx="60" cy="59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3498" name="Text Box 144"/>
          <p:cNvSpPr txBox="1">
            <a:spLocks noChangeArrowheads="1"/>
          </p:cNvSpPr>
          <p:nvPr/>
        </p:nvSpPr>
        <p:spPr bwMode="auto">
          <a:xfrm rot="-5400000">
            <a:off x="448469" y="3444082"/>
            <a:ext cx="306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Comic Sans MS" pitchFamily="66" charset="0"/>
              </a:rPr>
              <a:t>Nazal semptom skoru (0-9)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63499" name="Text Box 145"/>
          <p:cNvSpPr txBox="1">
            <a:spLocks noChangeArrowheads="1"/>
          </p:cNvSpPr>
          <p:nvPr/>
        </p:nvSpPr>
        <p:spPr bwMode="auto">
          <a:xfrm>
            <a:off x="6575425" y="61055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>
                <a:latin typeface="Comic Sans MS" pitchFamily="66" charset="0"/>
              </a:rPr>
              <a:t>gün</a:t>
            </a:r>
            <a:endParaRPr lang="en-US" sz="1600" b="1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Nasal</a:t>
            </a:r>
            <a:r>
              <a:rPr lang="tr-TR" dirty="0" smtClean="0"/>
              <a:t> </a:t>
            </a:r>
            <a:r>
              <a:rPr lang="tr-TR" dirty="0" err="1" smtClean="0"/>
              <a:t>Lavage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91155" cy="48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COPD-NOSE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1488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8649 </a:t>
            </a:r>
            <a:r>
              <a:rPr lang="tr-TR" dirty="0" smtClean="0"/>
              <a:t>COPD PATIENTS CHRONIC NASAL SYMPTOM SCORES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RECURRENT AND CONTINOUS NASAL SYMPTOMS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IN NORMAL PATIENTS </a:t>
            </a:r>
            <a:r>
              <a:rPr lang="tr-TR" dirty="0" smtClean="0"/>
              <a:t>: 33 %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IN COPD PATIENTS </a:t>
            </a:r>
            <a:r>
              <a:rPr lang="tr-TR" dirty="0" smtClean="0"/>
              <a:t>: 40 %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NAZAL SYMPTOMS  WERE MORE PROMINENT IN SMOKERS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-- 8 YEARS FOLLOW UP IN THIS GROUP: THE GROUP WHO HAVE NASAL BLOCKAGE AND NASAL DISCHARGE DEVELOPMENT OF COPD  WERE 2 FOLDS MORE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400" dirty="0" err="1" smtClean="0"/>
              <a:t>Montnemery</a:t>
            </a:r>
            <a:r>
              <a:rPr lang="tr-TR" sz="2400" dirty="0" smtClean="0"/>
              <a:t> P </a:t>
            </a:r>
            <a:r>
              <a:rPr lang="tr-TR" sz="2400" dirty="0" err="1" smtClean="0"/>
              <a:t>Eur</a:t>
            </a:r>
            <a:r>
              <a:rPr lang="tr-TR" sz="2400" dirty="0" smtClean="0"/>
              <a:t> </a:t>
            </a:r>
            <a:r>
              <a:rPr lang="tr-TR" sz="2400" dirty="0" err="1" smtClean="0"/>
              <a:t>Respir</a:t>
            </a:r>
            <a:r>
              <a:rPr lang="tr-TR" sz="2400" dirty="0" smtClean="0"/>
              <a:t> J 2001;17:596–603</a:t>
            </a:r>
          </a:p>
          <a:p>
            <a:pPr>
              <a:buNone/>
            </a:pPr>
            <a:r>
              <a:rPr lang="tr-TR" sz="2000" dirty="0" err="1" smtClean="0"/>
              <a:t>Nihlen</a:t>
            </a:r>
            <a:r>
              <a:rPr lang="tr-TR" sz="2000" dirty="0" smtClean="0"/>
              <a:t> U,</a:t>
            </a:r>
            <a:r>
              <a:rPr lang="tr-TR" sz="2400" dirty="0" err="1" smtClean="0"/>
              <a:t>Clin</a:t>
            </a:r>
            <a:r>
              <a:rPr lang="tr-TR" sz="2400" dirty="0" smtClean="0"/>
              <a:t> </a:t>
            </a:r>
            <a:r>
              <a:rPr lang="tr-TR" sz="2000" dirty="0" err="1" smtClean="0"/>
              <a:t>Physiol</a:t>
            </a:r>
            <a:r>
              <a:rPr lang="tr-TR" sz="2000" dirty="0" smtClean="0"/>
              <a:t> </a:t>
            </a:r>
            <a:r>
              <a:rPr lang="tr-TR" sz="2000" dirty="0" err="1" smtClean="0"/>
              <a:t>Funct</a:t>
            </a:r>
            <a:r>
              <a:rPr lang="tr-TR" sz="2000" dirty="0" smtClean="0"/>
              <a:t> </a:t>
            </a:r>
            <a:r>
              <a:rPr lang="tr-TR" sz="2000" dirty="0" err="1" smtClean="0"/>
              <a:t>Imaging</a:t>
            </a:r>
            <a:r>
              <a:rPr lang="tr-TR" sz="2000" dirty="0" smtClean="0"/>
              <a:t> 2008;28:240–50.</a:t>
            </a:r>
            <a:endParaRPr lang="tr-TR" sz="24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COPD -NOSE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İrreversibl</a:t>
            </a:r>
            <a:r>
              <a:rPr lang="tr-TR" dirty="0" smtClean="0"/>
              <a:t> hava yolu obstrüksiyonu olan 290 hasta  ve 421 kontrol:</a:t>
            </a:r>
          </a:p>
          <a:p>
            <a:pPr>
              <a:buNone/>
            </a:pPr>
            <a:r>
              <a:rPr lang="tr-TR" dirty="0" smtClean="0"/>
              <a:t>    SİNÜZİT:</a:t>
            </a:r>
          </a:p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   HYO grubu: %12.4 </a:t>
            </a:r>
          </a:p>
          <a:p>
            <a:pPr>
              <a:buNone/>
            </a:pPr>
            <a:r>
              <a:rPr lang="tr-TR" dirty="0" smtClean="0"/>
              <a:t>    Kontrol :%2.5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400" dirty="0" err="1" smtClean="0"/>
              <a:t>van</a:t>
            </a:r>
            <a:r>
              <a:rPr lang="tr-TR" sz="2400" dirty="0" smtClean="0"/>
              <a:t> Manen J </a:t>
            </a:r>
            <a:r>
              <a:rPr lang="tr-TR" sz="2400" dirty="0" err="1" smtClean="0"/>
              <a:t>Clin</a:t>
            </a:r>
            <a:r>
              <a:rPr lang="tr-TR" sz="2400" dirty="0" smtClean="0"/>
              <a:t> </a:t>
            </a:r>
            <a:r>
              <a:rPr lang="tr-TR" sz="2400" dirty="0" err="1" smtClean="0"/>
              <a:t>Epidemiol</a:t>
            </a:r>
            <a:r>
              <a:rPr lang="tr-TR" sz="2400" dirty="0" smtClean="0"/>
              <a:t> 2001;54:287–93.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COPD -NOSE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COPD PATIENTS WHO HAVE BACTERIAL COLONIZATION IN LOWER AIRWAYS , NASAL BACTERIAL LOAD IS GREATER. </a:t>
            </a:r>
            <a:endParaRPr lang="tr-TR" dirty="0" smtClean="0"/>
          </a:p>
          <a:p>
            <a:r>
              <a:rPr lang="tr-TR" dirty="0" smtClean="0"/>
              <a:t>THEY HAVE MORE POSTNAZAL DISCHARGE</a:t>
            </a:r>
            <a:endParaRPr lang="tr-TR" dirty="0" smtClean="0"/>
          </a:p>
          <a:p>
            <a:r>
              <a:rPr lang="tr-TR" dirty="0" smtClean="0"/>
              <a:t>ALTHOUGH SOME PATIENTS CEASED SMOKING</a:t>
            </a:r>
            <a:r>
              <a:rPr lang="tr-TR" dirty="0" smtClean="0"/>
              <a:t>, INFLAMATION IN THE NOSE CONTINUED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400" dirty="0" err="1" smtClean="0"/>
              <a:t>Hurst</a:t>
            </a:r>
            <a:r>
              <a:rPr lang="tr-TR" sz="2400" dirty="0" smtClean="0"/>
              <a:t> JR </a:t>
            </a:r>
            <a:r>
              <a:rPr lang="tr-TR" sz="2400" dirty="0" err="1" smtClean="0"/>
              <a:t>Chest</a:t>
            </a:r>
            <a:r>
              <a:rPr lang="tr-TR" sz="2400" dirty="0" smtClean="0"/>
              <a:t> 2005;127:1219–26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COPD -NOSE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572140"/>
          </a:xfrm>
        </p:spPr>
        <p:txBody>
          <a:bodyPr>
            <a:normAutofit fontScale="47500" lnSpcReduction="20000"/>
          </a:bodyPr>
          <a:lstStyle/>
          <a:p>
            <a:r>
              <a:rPr lang="tr-TR" sz="5900" dirty="0" err="1" smtClean="0"/>
              <a:t>Chronic</a:t>
            </a:r>
            <a:r>
              <a:rPr lang="tr-TR" sz="5900" dirty="0" smtClean="0"/>
              <a:t> </a:t>
            </a:r>
            <a:r>
              <a:rPr lang="tr-TR" sz="5900" dirty="0" err="1" smtClean="0"/>
              <a:t>Rhinosinusitis</a:t>
            </a:r>
            <a:r>
              <a:rPr lang="tr-TR" sz="5900" dirty="0" smtClean="0"/>
              <a:t> </a:t>
            </a:r>
            <a:r>
              <a:rPr lang="tr-TR" sz="5900" dirty="0" err="1" smtClean="0"/>
              <a:t>resistant</a:t>
            </a:r>
            <a:r>
              <a:rPr lang="tr-TR" sz="5900" dirty="0" smtClean="0"/>
              <a:t> </a:t>
            </a:r>
            <a:r>
              <a:rPr lang="tr-TR" sz="5900" dirty="0" err="1" smtClean="0"/>
              <a:t>to</a:t>
            </a:r>
            <a:r>
              <a:rPr lang="tr-TR" sz="5900" dirty="0" smtClean="0"/>
              <a:t> </a:t>
            </a:r>
            <a:r>
              <a:rPr lang="tr-TR" sz="5900" dirty="0" err="1" smtClean="0"/>
              <a:t>treatment</a:t>
            </a:r>
            <a:r>
              <a:rPr lang="tr-TR" sz="5900" dirty="0" smtClean="0"/>
              <a:t>:</a:t>
            </a:r>
          </a:p>
          <a:p>
            <a:endParaRPr lang="tr-TR" sz="5900" dirty="0" smtClean="0"/>
          </a:p>
          <a:p>
            <a:pPr>
              <a:buNone/>
            </a:pPr>
            <a:r>
              <a:rPr lang="tr-TR" sz="5900" dirty="0" smtClean="0"/>
              <a:t>    </a:t>
            </a:r>
            <a:r>
              <a:rPr lang="tr-TR" sz="5900" dirty="0" smtClean="0"/>
              <a:t> </a:t>
            </a:r>
            <a:r>
              <a:rPr lang="tr-TR" sz="5900" dirty="0" err="1" smtClean="0"/>
              <a:t>Lower</a:t>
            </a:r>
            <a:r>
              <a:rPr lang="tr-TR" sz="5900" dirty="0" smtClean="0"/>
              <a:t> </a:t>
            </a:r>
            <a:r>
              <a:rPr lang="tr-TR" sz="5900" dirty="0" err="1" smtClean="0"/>
              <a:t>respiratory</a:t>
            </a:r>
            <a:r>
              <a:rPr lang="tr-TR" sz="5900" dirty="0" smtClean="0"/>
              <a:t>  </a:t>
            </a:r>
            <a:r>
              <a:rPr lang="tr-TR" sz="5900" dirty="0" err="1" smtClean="0"/>
              <a:t>symptoms</a:t>
            </a:r>
            <a:r>
              <a:rPr lang="tr-TR" sz="5900" dirty="0" smtClean="0"/>
              <a:t> </a:t>
            </a:r>
            <a:r>
              <a:rPr lang="tr-TR" sz="5900" dirty="0" err="1" smtClean="0"/>
              <a:t>and</a:t>
            </a:r>
            <a:r>
              <a:rPr lang="tr-TR" sz="5900" dirty="0" smtClean="0"/>
              <a:t> </a:t>
            </a:r>
            <a:r>
              <a:rPr lang="tr-TR" sz="5900" dirty="0" err="1" smtClean="0"/>
              <a:t>abnormal</a:t>
            </a:r>
            <a:r>
              <a:rPr lang="tr-TR" sz="5900" dirty="0" smtClean="0"/>
              <a:t> </a:t>
            </a:r>
            <a:r>
              <a:rPr lang="tr-TR" sz="5900" dirty="0" err="1" smtClean="0"/>
              <a:t>spirometry</a:t>
            </a:r>
            <a:r>
              <a:rPr lang="tr-TR" sz="5900" dirty="0" smtClean="0"/>
              <a:t>……% </a:t>
            </a:r>
            <a:r>
              <a:rPr lang="tr-TR" sz="5900" dirty="0" smtClean="0"/>
              <a:t>60 </a:t>
            </a:r>
          </a:p>
          <a:p>
            <a:pPr>
              <a:buNone/>
            </a:pPr>
            <a:endParaRPr lang="tr-TR" sz="5900" dirty="0" smtClean="0"/>
          </a:p>
          <a:p>
            <a:pPr>
              <a:buFont typeface="Wingdings" pitchFamily="2" charset="2"/>
              <a:buChar char="Ø"/>
            </a:pPr>
            <a:r>
              <a:rPr lang="tr-TR" sz="5900" dirty="0" smtClean="0"/>
              <a:t> </a:t>
            </a:r>
            <a:r>
              <a:rPr lang="tr-TR" sz="5900" dirty="0" err="1" smtClean="0"/>
              <a:t>Increase</a:t>
            </a:r>
            <a:r>
              <a:rPr lang="tr-TR" sz="5900" dirty="0" smtClean="0"/>
              <a:t> in </a:t>
            </a:r>
            <a:r>
              <a:rPr lang="tr-TR" sz="5900" dirty="0" err="1" smtClean="0"/>
              <a:t>neutrophils</a:t>
            </a:r>
            <a:r>
              <a:rPr lang="tr-TR" sz="5900" dirty="0" smtClean="0"/>
              <a:t>  in </a:t>
            </a:r>
            <a:r>
              <a:rPr lang="tr-TR" sz="5900" dirty="0" err="1" smtClean="0"/>
              <a:t>sinus</a:t>
            </a:r>
            <a:r>
              <a:rPr lang="tr-TR" sz="5900" dirty="0" smtClean="0"/>
              <a:t>  </a:t>
            </a:r>
            <a:r>
              <a:rPr lang="tr-TR" sz="5900" dirty="0" err="1" smtClean="0"/>
              <a:t>lavage</a:t>
            </a:r>
            <a:r>
              <a:rPr lang="tr-TR" sz="5900" dirty="0" smtClean="0"/>
              <a:t> </a:t>
            </a:r>
            <a:r>
              <a:rPr lang="tr-TR" sz="5900" dirty="0" err="1" smtClean="0"/>
              <a:t>fluid</a:t>
            </a:r>
            <a:r>
              <a:rPr lang="tr-TR" sz="5900" dirty="0" smtClean="0"/>
              <a:t> in </a:t>
            </a:r>
            <a:r>
              <a:rPr lang="tr-TR" sz="5900" dirty="0" err="1" smtClean="0"/>
              <a:t>asymptomatic</a:t>
            </a:r>
            <a:r>
              <a:rPr lang="tr-TR" sz="5900" dirty="0" smtClean="0"/>
              <a:t>  </a:t>
            </a:r>
            <a:r>
              <a:rPr lang="tr-TR" sz="5900" dirty="0" err="1" smtClean="0"/>
              <a:t>airway</a:t>
            </a:r>
            <a:r>
              <a:rPr lang="tr-TR" sz="5900" dirty="0" smtClean="0"/>
              <a:t> </a:t>
            </a:r>
            <a:r>
              <a:rPr lang="tr-TR" sz="5900" dirty="0" err="1" smtClean="0"/>
              <a:t>obstructed</a:t>
            </a:r>
            <a:r>
              <a:rPr lang="tr-TR" sz="5900" dirty="0" smtClean="0"/>
              <a:t> </a:t>
            </a:r>
            <a:r>
              <a:rPr lang="tr-TR" sz="5900" dirty="0" err="1" smtClean="0"/>
              <a:t>patients</a:t>
            </a:r>
            <a:r>
              <a:rPr lang="tr-TR" sz="5900" dirty="0" smtClean="0"/>
              <a:t> , </a:t>
            </a:r>
            <a:r>
              <a:rPr lang="tr-TR" sz="5900" dirty="0" err="1" smtClean="0"/>
              <a:t>this</a:t>
            </a:r>
            <a:r>
              <a:rPr lang="tr-TR" sz="5900" dirty="0" smtClean="0"/>
              <a:t> </a:t>
            </a:r>
            <a:r>
              <a:rPr lang="tr-TR" sz="5900" dirty="0" err="1" smtClean="0"/>
              <a:t>increase</a:t>
            </a:r>
            <a:r>
              <a:rPr lang="tr-TR" sz="5900" dirty="0" smtClean="0"/>
              <a:t> </a:t>
            </a:r>
            <a:r>
              <a:rPr lang="tr-TR" sz="5900" dirty="0" err="1" smtClean="0"/>
              <a:t>correlated</a:t>
            </a:r>
            <a:r>
              <a:rPr lang="tr-TR" sz="5900" dirty="0" smtClean="0"/>
              <a:t> </a:t>
            </a:r>
            <a:r>
              <a:rPr lang="tr-TR" sz="5900" dirty="0" err="1" smtClean="0"/>
              <a:t>with</a:t>
            </a:r>
            <a:r>
              <a:rPr lang="tr-TR" sz="5900" dirty="0" smtClean="0"/>
              <a:t> </a:t>
            </a:r>
            <a:r>
              <a:rPr lang="tr-TR" sz="5900" dirty="0" err="1" smtClean="0"/>
              <a:t>degree</a:t>
            </a:r>
            <a:r>
              <a:rPr lang="tr-TR" sz="5900" dirty="0" smtClean="0"/>
              <a:t> of </a:t>
            </a:r>
            <a:r>
              <a:rPr lang="tr-TR" sz="5900" dirty="0" err="1" smtClean="0"/>
              <a:t>obstruction</a:t>
            </a:r>
            <a:endParaRPr lang="tr-TR" sz="5900" dirty="0" smtClean="0"/>
          </a:p>
          <a:p>
            <a:pPr>
              <a:buFont typeface="Wingdings" pitchFamily="2" charset="2"/>
              <a:buChar char="ü"/>
            </a:pPr>
            <a:r>
              <a:rPr lang="tr-TR" sz="5900" dirty="0" err="1" smtClean="0"/>
              <a:t>Treatment</a:t>
            </a:r>
            <a:r>
              <a:rPr lang="tr-TR" sz="5900" dirty="0" smtClean="0"/>
              <a:t> </a:t>
            </a:r>
            <a:r>
              <a:rPr lang="tr-TR" sz="5900" dirty="0" err="1" smtClean="0"/>
              <a:t>failure</a:t>
            </a:r>
            <a:r>
              <a:rPr lang="tr-TR" sz="5900" dirty="0" smtClean="0"/>
              <a:t> in COPD  </a:t>
            </a:r>
            <a:r>
              <a:rPr lang="tr-TR" sz="5900" dirty="0" err="1" smtClean="0"/>
              <a:t>attacks</a:t>
            </a:r>
            <a:endParaRPr lang="tr-TR" sz="5900" dirty="0" smtClean="0"/>
          </a:p>
          <a:p>
            <a:pPr>
              <a:buNone/>
            </a:pPr>
            <a:r>
              <a:rPr lang="tr-TR" sz="5900" dirty="0" err="1" smtClean="0"/>
              <a:t>With</a:t>
            </a:r>
            <a:r>
              <a:rPr lang="tr-TR" sz="5900" dirty="0" smtClean="0"/>
              <a:t> </a:t>
            </a:r>
            <a:r>
              <a:rPr lang="tr-TR" sz="5900" dirty="0" err="1" smtClean="0"/>
              <a:t>sinusitis</a:t>
            </a:r>
            <a:r>
              <a:rPr lang="tr-TR" sz="5900" dirty="0" smtClean="0"/>
              <a:t> </a:t>
            </a:r>
            <a:r>
              <a:rPr lang="tr-TR" sz="5900" dirty="0" smtClean="0"/>
              <a:t>: </a:t>
            </a:r>
            <a:r>
              <a:rPr lang="tr-TR" sz="5900" dirty="0" smtClean="0"/>
              <a:t> </a:t>
            </a:r>
            <a:r>
              <a:rPr lang="tr-TR" sz="5900" dirty="0" smtClean="0"/>
              <a:t>29 %</a:t>
            </a:r>
            <a:endParaRPr lang="tr-TR" sz="5900" dirty="0" smtClean="0"/>
          </a:p>
          <a:p>
            <a:pPr>
              <a:buNone/>
            </a:pPr>
            <a:r>
              <a:rPr lang="tr-TR" sz="5900" dirty="0" err="1" smtClean="0"/>
              <a:t>Without</a:t>
            </a:r>
            <a:r>
              <a:rPr lang="tr-TR" sz="5900" dirty="0" smtClean="0"/>
              <a:t> </a:t>
            </a:r>
            <a:r>
              <a:rPr lang="tr-TR" sz="5900" dirty="0" err="1" smtClean="0"/>
              <a:t>sinusitis</a:t>
            </a:r>
            <a:r>
              <a:rPr lang="tr-TR" sz="5900" dirty="0" smtClean="0"/>
              <a:t> </a:t>
            </a:r>
            <a:r>
              <a:rPr lang="tr-TR" sz="5900" dirty="0" smtClean="0"/>
              <a:t>  9%</a:t>
            </a:r>
            <a:endParaRPr lang="tr-TR" sz="5900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600" dirty="0" err="1" smtClean="0"/>
              <a:t>Am</a:t>
            </a:r>
            <a:r>
              <a:rPr lang="tr-TR" sz="2600" dirty="0" smtClean="0"/>
              <a:t> J </a:t>
            </a:r>
            <a:r>
              <a:rPr lang="tr-TR" sz="2600" dirty="0" err="1" smtClean="0"/>
              <a:t>Rhinol</a:t>
            </a:r>
            <a:r>
              <a:rPr lang="tr-TR" sz="2600" dirty="0" smtClean="0"/>
              <a:t> 2004;18:15–21.</a:t>
            </a:r>
          </a:p>
          <a:p>
            <a:pPr>
              <a:buNone/>
            </a:pPr>
            <a:r>
              <a:rPr lang="tr-TR" sz="2600" dirty="0" err="1" smtClean="0"/>
              <a:t>Rhinology</a:t>
            </a:r>
            <a:r>
              <a:rPr lang="tr-TR" sz="2600" dirty="0" smtClean="0"/>
              <a:t> 2005;43:11–7.</a:t>
            </a:r>
          </a:p>
          <a:p>
            <a:pPr>
              <a:buNone/>
            </a:pPr>
            <a:r>
              <a:rPr lang="tr-TR" sz="2600" dirty="0" err="1" smtClean="0"/>
              <a:t>Am</a:t>
            </a:r>
            <a:r>
              <a:rPr lang="tr-TR" sz="2600" dirty="0" smtClean="0"/>
              <a:t> J </a:t>
            </a:r>
            <a:r>
              <a:rPr lang="tr-TR" sz="2600" dirty="0" err="1" smtClean="0"/>
              <a:t>Respir</a:t>
            </a:r>
            <a:r>
              <a:rPr lang="tr-TR" sz="2600" dirty="0" smtClean="0"/>
              <a:t> </a:t>
            </a:r>
            <a:r>
              <a:rPr lang="tr-TR" sz="2600" dirty="0" err="1" smtClean="0"/>
              <a:t>Crit</a:t>
            </a:r>
            <a:r>
              <a:rPr lang="tr-TR" sz="2600" dirty="0" smtClean="0"/>
              <a:t> </a:t>
            </a:r>
            <a:r>
              <a:rPr lang="tr-TR" sz="2600" dirty="0" err="1" smtClean="0"/>
              <a:t>Care</a:t>
            </a:r>
            <a:r>
              <a:rPr lang="tr-TR" sz="2600" dirty="0" smtClean="0"/>
              <a:t> </a:t>
            </a:r>
            <a:r>
              <a:rPr lang="tr-TR" sz="2600" dirty="0" err="1" smtClean="0"/>
              <a:t>Med</a:t>
            </a:r>
            <a:r>
              <a:rPr lang="tr-TR" sz="2600" dirty="0" smtClean="0"/>
              <a:t> 2006;173:71–8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COPD-NOSE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42 % OF COPD PATIENTS  HAVE </a:t>
            </a:r>
            <a:r>
              <a:rPr lang="tr-TR" dirty="0" smtClean="0"/>
              <a:t>CHRONIC NASAL SYMPTOMS</a:t>
            </a:r>
            <a:endParaRPr lang="tr-TR" dirty="0" smtClean="0"/>
          </a:p>
          <a:p>
            <a:r>
              <a:rPr lang="tr-TR" dirty="0" smtClean="0"/>
              <a:t>MMRC </a:t>
            </a:r>
            <a:r>
              <a:rPr lang="tr-TR" dirty="0" smtClean="0"/>
              <a:t>&amp;</a:t>
            </a:r>
            <a:r>
              <a:rPr lang="tr-TR" dirty="0" smtClean="0"/>
              <a:t>SGRQ </a:t>
            </a:r>
            <a:endParaRPr lang="tr-TR" dirty="0" smtClean="0"/>
          </a:p>
          <a:p>
            <a:r>
              <a:rPr lang="tr-TR" dirty="0" smtClean="0"/>
              <a:t>SIGNIFICANT RELATIONSHIP BETWEEN  NASAL SYMPTOMS –DYSPNAE AND QUALITY OF LIFE</a:t>
            </a:r>
            <a:endParaRPr lang="tr-TR" dirty="0" smtClean="0"/>
          </a:p>
          <a:p>
            <a:endParaRPr lang="tr-TR" dirty="0" smtClean="0"/>
          </a:p>
          <a:p>
            <a:r>
              <a:rPr lang="tr-TR" sz="2400" dirty="0" err="1" smtClean="0"/>
              <a:t>Caillaud</a:t>
            </a:r>
            <a:r>
              <a:rPr lang="tr-TR" sz="2400" dirty="0" smtClean="0"/>
              <a:t>  D.et al. </a:t>
            </a:r>
            <a:r>
              <a:rPr lang="tr-TR" sz="2400" dirty="0" err="1" smtClean="0"/>
              <a:t>Respirology</a:t>
            </a:r>
            <a:r>
              <a:rPr lang="tr-TR" sz="2400" dirty="0" smtClean="0"/>
              <a:t> 2013 ;19:346-352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COPD -BRONCHIECTASIS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89" y="1285860"/>
            <a:ext cx="7067655" cy="53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2 İçerik Yer Tutucusu"/>
          <p:cNvSpPr>
            <a:spLocks noGrp="1"/>
          </p:cNvSpPr>
          <p:nvPr>
            <p:ph idx="1"/>
          </p:nvPr>
        </p:nvSpPr>
        <p:spPr>
          <a:xfrm>
            <a:off x="671482" y="1142984"/>
            <a:ext cx="8472518" cy="592933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spcAft>
                <a:spcPct val="45000"/>
              </a:spcAft>
            </a:pPr>
            <a:r>
              <a:rPr lang="tr-TR" sz="3800" b="1" dirty="0" err="1" smtClean="0">
                <a:latin typeface="Arial Black" pitchFamily="34" charset="0"/>
              </a:rPr>
              <a:t>Local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t</a:t>
            </a:r>
            <a:r>
              <a:rPr lang="tr-TR" sz="3800" b="1" dirty="0" err="1" smtClean="0">
                <a:latin typeface="Arial Black" pitchFamily="34" charset="0"/>
              </a:rPr>
              <a:t>reatment</a:t>
            </a:r>
            <a:r>
              <a:rPr lang="tr-TR" sz="3800" b="1" dirty="0" smtClean="0">
                <a:latin typeface="Arial Black" pitchFamily="34" charset="0"/>
              </a:rPr>
              <a:t> of </a:t>
            </a:r>
            <a:r>
              <a:rPr lang="tr-TR" sz="3800" b="1" dirty="0" err="1" smtClean="0">
                <a:latin typeface="Arial Black" pitchFamily="34" charset="0"/>
              </a:rPr>
              <a:t>allergic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rhinitis</a:t>
            </a:r>
            <a:r>
              <a:rPr lang="tr-TR" sz="3800" b="1" dirty="0" smtClean="0">
                <a:latin typeface="Arial Black" pitchFamily="34" charset="0"/>
              </a:rPr>
              <a:t>  </a:t>
            </a:r>
            <a:r>
              <a:rPr lang="tr-TR" sz="3800" b="1" dirty="0" err="1" smtClean="0">
                <a:latin typeface="Arial Black" pitchFamily="34" charset="0"/>
              </a:rPr>
              <a:t>helps</a:t>
            </a:r>
            <a:r>
              <a:rPr lang="tr-TR" sz="3800" b="1" dirty="0" smtClean="0">
                <a:latin typeface="Arial Black" pitchFamily="34" charset="0"/>
              </a:rPr>
              <a:t> in </a:t>
            </a:r>
            <a:r>
              <a:rPr lang="tr-TR" sz="3800" b="1" dirty="0" err="1" smtClean="0">
                <a:latin typeface="Arial Black" pitchFamily="34" charset="0"/>
              </a:rPr>
              <a:t>improvement</a:t>
            </a:r>
            <a:r>
              <a:rPr lang="tr-TR" sz="3800" b="1" dirty="0" smtClean="0">
                <a:latin typeface="Arial Black" pitchFamily="34" charset="0"/>
              </a:rPr>
              <a:t> of </a:t>
            </a:r>
            <a:r>
              <a:rPr lang="tr-TR" sz="3800" b="1" dirty="0" err="1" smtClean="0">
                <a:latin typeface="Arial Black" pitchFamily="34" charset="0"/>
              </a:rPr>
              <a:t>asthma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symptoms</a:t>
            </a:r>
            <a:endParaRPr lang="tr-TR" sz="3800" b="1" dirty="0" smtClean="0">
              <a:latin typeface="Arial Black" pitchFamily="34" charset="0"/>
            </a:endParaRPr>
          </a:p>
          <a:p>
            <a:pPr eaLnBrk="1" hangingPunct="1">
              <a:spcAft>
                <a:spcPct val="45000"/>
              </a:spcAft>
            </a:pPr>
            <a:r>
              <a:rPr lang="tr-TR" sz="3800" b="1" dirty="0" err="1" smtClean="0">
                <a:latin typeface="Arial Black" pitchFamily="34" charset="0"/>
              </a:rPr>
              <a:t>There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are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some</a:t>
            </a:r>
            <a:r>
              <a:rPr lang="tr-TR" sz="3800" b="1" dirty="0" smtClean="0">
                <a:latin typeface="Arial Black" pitchFamily="34" charset="0"/>
              </a:rPr>
              <a:t> data </a:t>
            </a:r>
            <a:r>
              <a:rPr lang="tr-TR" sz="3800" b="1" dirty="0" err="1" smtClean="0">
                <a:latin typeface="Arial Black" pitchFamily="34" charset="0"/>
              </a:rPr>
              <a:t>which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reveals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local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treatment</a:t>
            </a:r>
            <a:r>
              <a:rPr lang="tr-TR" sz="3800" b="1" dirty="0" smtClean="0">
                <a:latin typeface="Arial Black" pitchFamily="34" charset="0"/>
              </a:rPr>
              <a:t> of </a:t>
            </a:r>
            <a:r>
              <a:rPr lang="tr-TR" sz="3800" b="1" dirty="0" err="1" smtClean="0">
                <a:latin typeface="Arial Black" pitchFamily="34" charset="0"/>
              </a:rPr>
              <a:t>asthma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helps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improvement</a:t>
            </a:r>
            <a:r>
              <a:rPr lang="tr-TR" sz="3800" b="1" dirty="0" smtClean="0">
                <a:latin typeface="Arial Black" pitchFamily="34" charset="0"/>
              </a:rPr>
              <a:t> in </a:t>
            </a:r>
            <a:r>
              <a:rPr lang="tr-TR" sz="3800" b="1" dirty="0" err="1" smtClean="0">
                <a:latin typeface="Arial Black" pitchFamily="34" charset="0"/>
              </a:rPr>
              <a:t>rhinitis</a:t>
            </a:r>
            <a:r>
              <a:rPr lang="tr-TR" sz="3800" b="1" dirty="0" smtClean="0">
                <a:latin typeface="Arial Black" pitchFamily="34" charset="0"/>
              </a:rPr>
              <a:t>  </a:t>
            </a:r>
            <a:r>
              <a:rPr lang="tr-TR" sz="3800" b="1" dirty="0" err="1" smtClean="0">
                <a:latin typeface="Arial Black" pitchFamily="34" charset="0"/>
              </a:rPr>
              <a:t>symptoms</a:t>
            </a:r>
            <a:r>
              <a:rPr lang="tr-TR" sz="3800" b="1" dirty="0" smtClean="0">
                <a:latin typeface="Arial Black" pitchFamily="34" charset="0"/>
              </a:rPr>
              <a:t>. </a:t>
            </a:r>
            <a:endParaRPr lang="tr-TR" sz="3800" b="1" dirty="0" smtClean="0">
              <a:latin typeface="Arial Black" pitchFamily="34" charset="0"/>
            </a:endParaRPr>
          </a:p>
          <a:p>
            <a:pPr eaLnBrk="1" hangingPunct="1">
              <a:spcAft>
                <a:spcPct val="45000"/>
              </a:spcAft>
            </a:pPr>
            <a:r>
              <a:rPr lang="tr-TR" sz="3800" b="1" dirty="0" err="1" smtClean="0">
                <a:latin typeface="Arial Black" pitchFamily="34" charset="0"/>
              </a:rPr>
              <a:t>Nasal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problems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should</a:t>
            </a:r>
            <a:r>
              <a:rPr lang="tr-TR" sz="3800" b="1" dirty="0" smtClean="0">
                <a:latin typeface="Arial Black" pitchFamily="34" charset="0"/>
              </a:rPr>
              <a:t> be </a:t>
            </a:r>
            <a:r>
              <a:rPr lang="tr-TR" sz="3800" b="1" dirty="0" err="1" smtClean="0">
                <a:latin typeface="Arial Black" pitchFamily="34" charset="0"/>
              </a:rPr>
              <a:t>questioned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and</a:t>
            </a:r>
            <a:r>
              <a:rPr lang="tr-TR" sz="3800" b="1" dirty="0" smtClean="0">
                <a:latin typeface="Arial Black" pitchFamily="34" charset="0"/>
              </a:rPr>
              <a:t>  </a:t>
            </a:r>
            <a:r>
              <a:rPr lang="tr-TR" sz="3800" b="1" dirty="0" err="1" smtClean="0">
                <a:latin typeface="Arial Black" pitchFamily="34" charset="0"/>
              </a:rPr>
              <a:t>should</a:t>
            </a:r>
            <a:r>
              <a:rPr lang="tr-TR" sz="3800" b="1" dirty="0" smtClean="0">
                <a:latin typeface="Arial Black" pitchFamily="34" charset="0"/>
              </a:rPr>
              <a:t> be </a:t>
            </a:r>
            <a:r>
              <a:rPr lang="tr-TR" sz="3800" b="1" dirty="0" err="1" smtClean="0">
                <a:latin typeface="Arial Black" pitchFamily="34" charset="0"/>
              </a:rPr>
              <a:t>treated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and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followed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carefully</a:t>
            </a:r>
            <a:endParaRPr lang="tr-TR" sz="3800" b="1" dirty="0" smtClean="0">
              <a:latin typeface="Arial Black" pitchFamily="34" charset="0"/>
            </a:endParaRPr>
          </a:p>
          <a:p>
            <a:pPr eaLnBrk="1" hangingPunct="1">
              <a:spcAft>
                <a:spcPct val="45000"/>
              </a:spcAft>
            </a:pPr>
            <a:r>
              <a:rPr lang="tr-TR" sz="3800" b="1" dirty="0" err="1" smtClean="0">
                <a:latin typeface="Arial Black" pitchFamily="34" charset="0"/>
              </a:rPr>
              <a:t>We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have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to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consider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upper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and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lower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airways</a:t>
            </a:r>
            <a:r>
              <a:rPr lang="tr-TR" sz="3800" b="1" dirty="0" smtClean="0">
                <a:latin typeface="Arial Black" pitchFamily="34" charset="0"/>
              </a:rPr>
              <a:t> as a </a:t>
            </a:r>
            <a:r>
              <a:rPr lang="tr-TR" sz="3800" b="1" dirty="0" err="1" smtClean="0">
                <a:latin typeface="Arial Black" pitchFamily="34" charset="0"/>
              </a:rPr>
              <a:t>whole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and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consider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comon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therapeutic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strategies</a:t>
            </a:r>
            <a:endParaRPr lang="tr-TR" sz="3800" b="1" dirty="0" smtClean="0">
              <a:latin typeface="Arial Black" pitchFamily="34" charset="0"/>
            </a:endParaRPr>
          </a:p>
          <a:p>
            <a:pPr eaLnBrk="1" hangingPunct="1">
              <a:spcAft>
                <a:spcPct val="45000"/>
              </a:spcAft>
            </a:pPr>
            <a:r>
              <a:rPr lang="tr-TR" sz="3800" b="1" dirty="0" err="1" smtClean="0">
                <a:latin typeface="Arial Black" pitchFamily="34" charset="0"/>
              </a:rPr>
              <a:t>There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should</a:t>
            </a:r>
            <a:r>
              <a:rPr lang="tr-TR" sz="3800" b="1" dirty="0" smtClean="0">
                <a:latin typeface="Arial Black" pitchFamily="34" charset="0"/>
              </a:rPr>
              <a:t> be </a:t>
            </a:r>
            <a:r>
              <a:rPr lang="tr-TR" sz="3800" b="1" dirty="0" err="1" smtClean="0">
                <a:latin typeface="Arial Black" pitchFamily="34" charset="0"/>
              </a:rPr>
              <a:t>tight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cooperation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between</a:t>
            </a:r>
            <a:r>
              <a:rPr lang="tr-TR" sz="3800" b="1" dirty="0" smtClean="0">
                <a:latin typeface="Arial Black" pitchFamily="34" charset="0"/>
              </a:rPr>
              <a:t> ENT </a:t>
            </a:r>
            <a:r>
              <a:rPr lang="tr-TR" sz="3800" b="1" dirty="0" err="1" smtClean="0">
                <a:latin typeface="Arial Black" pitchFamily="34" charset="0"/>
              </a:rPr>
              <a:t>and</a:t>
            </a:r>
            <a:r>
              <a:rPr lang="tr-TR" sz="3800" b="1" dirty="0" smtClean="0">
                <a:latin typeface="Arial Black" pitchFamily="34" charset="0"/>
              </a:rPr>
              <a:t> </a:t>
            </a:r>
            <a:r>
              <a:rPr lang="tr-TR" sz="3800" b="1" dirty="0" err="1" smtClean="0">
                <a:latin typeface="Arial Black" pitchFamily="34" charset="0"/>
              </a:rPr>
              <a:t>pulmonologists</a:t>
            </a:r>
            <a:r>
              <a:rPr lang="tr-TR" sz="3800" b="1" dirty="0" smtClean="0">
                <a:latin typeface="Arial Black" pitchFamily="34" charset="0"/>
              </a:rPr>
              <a:t> KBB </a:t>
            </a:r>
            <a:r>
              <a:rPr lang="tr-TR" sz="3800" b="1" dirty="0" smtClean="0">
                <a:latin typeface="Arial Black" pitchFamily="34" charset="0"/>
              </a:rPr>
              <a:t>ve Göğüs Hastalıkları Uzmanları arasında ortak hastalıklar konusunda sıkı bir işbirliği geliştirilmelidir</a:t>
            </a:r>
            <a:r>
              <a:rPr lang="tr-TR" sz="3800" b="1" dirty="0" smtClean="0">
                <a:latin typeface="Arial Black" pitchFamily="34" charset="0"/>
              </a:rPr>
              <a:t>.</a:t>
            </a:r>
            <a:endParaRPr lang="tr-TR" sz="2800" dirty="0" smtClean="0">
              <a:latin typeface="Arial Black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</a:rPr>
              <a:t>CONCLUSION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181600" y="5713413"/>
            <a:ext cx="273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latin typeface="Times" charset="0"/>
              </a:rPr>
              <a:t>Adams et al. J.A.C.I. 2002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0" y="357166"/>
            <a:ext cx="75723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With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rhinitis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treatment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decrease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</a:p>
          <a:p>
            <a:pPr eaLnBrk="0" hangingPunct="0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in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emergency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department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visits</a:t>
            </a:r>
            <a:endParaRPr lang="tr-T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eaLnBrk="0" hangingPunct="0"/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due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to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asthma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314483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000364" y="3786190"/>
            <a:ext cx="5513387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 dirty="0"/>
              <a:t>Crystal-Peters, JACI 2002</a:t>
            </a:r>
          </a:p>
          <a:p>
            <a:r>
              <a:rPr lang="it-IT" sz="2000" b="1" i="1" dirty="0"/>
              <a:t>Fuhlbrigge, Curr Opin Allergy Immunol 2003</a:t>
            </a:r>
          </a:p>
          <a:p>
            <a:endParaRPr lang="it-IT" sz="2000" b="1" i="1" dirty="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428860" y="2571744"/>
            <a:ext cx="6402387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 dirty="0"/>
              <a:t>Baena-Cagnani et al, Int Arch Allergy Immunol 2003</a:t>
            </a:r>
          </a:p>
          <a:p>
            <a:r>
              <a:rPr lang="it-IT" sz="2000" b="1" i="1" dirty="0"/>
              <a:t>Nelson HS, JACI 2003</a:t>
            </a:r>
          </a:p>
          <a:p>
            <a:endParaRPr lang="it-IT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nimBg="1"/>
      <p:bldP spid="1996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ASTIM-RHINOSINUSITIS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tr-TR" dirty="0" err="1" smtClean="0"/>
              <a:t>Nearly</a:t>
            </a:r>
            <a:r>
              <a:rPr lang="tr-TR" dirty="0" smtClean="0"/>
              <a:t>  100% of severe , 77% of </a:t>
            </a:r>
            <a:r>
              <a:rPr lang="tr-TR" dirty="0" err="1" smtClean="0"/>
              <a:t>mild</a:t>
            </a:r>
            <a:r>
              <a:rPr lang="tr-TR" dirty="0" smtClean="0"/>
              <a:t>-</a:t>
            </a:r>
            <a:r>
              <a:rPr lang="tr-TR" dirty="0" err="1" smtClean="0"/>
              <a:t>moderate</a:t>
            </a:r>
            <a:r>
              <a:rPr lang="tr-TR" dirty="0" smtClean="0"/>
              <a:t> </a:t>
            </a:r>
            <a:r>
              <a:rPr lang="tr-TR" dirty="0" err="1" smtClean="0"/>
              <a:t>asthmatics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abnormalities</a:t>
            </a:r>
            <a:r>
              <a:rPr lang="tr-TR" dirty="0" smtClean="0"/>
              <a:t> in </a:t>
            </a:r>
            <a:r>
              <a:rPr lang="tr-TR" dirty="0" err="1" smtClean="0"/>
              <a:t>paranasal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</a:t>
            </a:r>
            <a:r>
              <a:rPr lang="tr-TR" dirty="0" err="1" smtClean="0"/>
              <a:t>tomographies</a:t>
            </a:r>
            <a:r>
              <a:rPr lang="tr-TR" dirty="0" smtClean="0"/>
              <a:t>!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rhinosinusitis</a:t>
            </a:r>
            <a:r>
              <a:rPr lang="tr-TR" dirty="0" smtClean="0"/>
              <a:t> </a:t>
            </a:r>
            <a:r>
              <a:rPr lang="tr-TR" dirty="0" err="1" smtClean="0"/>
              <a:t>treated</a:t>
            </a:r>
            <a:r>
              <a:rPr lang="tr-TR" dirty="0" smtClean="0"/>
              <a:t> </a:t>
            </a:r>
            <a:r>
              <a:rPr lang="tr-TR" dirty="0" err="1" smtClean="0"/>
              <a:t>properly</a:t>
            </a:r>
            <a:r>
              <a:rPr lang="tr-TR" dirty="0" smtClean="0"/>
              <a:t>   </a:t>
            </a:r>
            <a:r>
              <a:rPr lang="tr-TR" dirty="0" err="1" smtClean="0"/>
              <a:t>asthma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better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Asthma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Rhinitis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treatment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196" y="1436678"/>
            <a:ext cx="6614514" cy="499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      </a:t>
            </a:r>
            <a:r>
              <a:rPr lang="tr-TR" sz="5400" b="1" dirty="0" smtClean="0">
                <a:solidFill>
                  <a:srgbClr val="FF0000"/>
                </a:solidFill>
              </a:rPr>
              <a:t>ANTIHISTAMINICS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endParaRPr lang="tr-TR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37" y="2357430"/>
            <a:ext cx="8535633" cy="280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44 </a:t>
            </a:r>
            <a:r>
              <a:rPr lang="tr-TR" dirty="0" smtClean="0"/>
              <a:t>CENTER </a:t>
            </a:r>
            <a:r>
              <a:rPr lang="tr-TR" dirty="0" smtClean="0"/>
              <a:t> </a:t>
            </a:r>
            <a:r>
              <a:rPr lang="tr-TR" dirty="0" smtClean="0"/>
              <a:t>-274 </a:t>
            </a:r>
            <a:r>
              <a:rPr lang="tr-TR" dirty="0" smtClean="0"/>
              <a:t>PATIENTS </a:t>
            </a:r>
            <a:r>
              <a:rPr lang="tr-TR" dirty="0" smtClean="0"/>
              <a:t>,5 WEEKS</a:t>
            </a:r>
            <a:endParaRPr lang="tr-TR" dirty="0" smtClean="0"/>
          </a:p>
          <a:p>
            <a:r>
              <a:rPr lang="tr-TR" dirty="0" smtClean="0"/>
              <a:t>PERENNIAL </a:t>
            </a:r>
            <a:r>
              <a:rPr lang="tr-TR" dirty="0" smtClean="0"/>
              <a:t> AR+ASTHMA</a:t>
            </a:r>
            <a:endParaRPr lang="tr-TR" dirty="0" smtClean="0"/>
          </a:p>
          <a:p>
            <a:r>
              <a:rPr lang="tr-TR" dirty="0" smtClean="0"/>
              <a:t>5 MG CETİRİZİNE+120 MH PSEUDOEFEDRİNE 2X1</a:t>
            </a:r>
          </a:p>
          <a:p>
            <a:r>
              <a:rPr lang="tr-TR" dirty="0" smtClean="0"/>
              <a:t>AR,ASTHMA SYMPTOMS ,ASTHMA RELATED QUALITY OF LIFE  </a:t>
            </a:r>
            <a:endParaRPr lang="tr-TR" dirty="0" smtClean="0"/>
          </a:p>
          <a:p>
            <a:r>
              <a:rPr lang="tr-TR" dirty="0" smtClean="0"/>
              <a:t>TOTAL </a:t>
            </a:r>
            <a:r>
              <a:rPr lang="tr-TR" dirty="0" smtClean="0"/>
              <a:t>COMPLEX SYMPTOM SCORE </a:t>
            </a:r>
            <a:r>
              <a:rPr lang="tr-TR" dirty="0" smtClean="0"/>
              <a:t>DECREASED 42.3 %</a:t>
            </a:r>
            <a:endParaRPr lang="tr-TR" dirty="0" smtClean="0"/>
          </a:p>
          <a:p>
            <a:r>
              <a:rPr lang="tr-TR" dirty="0" smtClean="0"/>
              <a:t>QUALITY OF LIFE SCORES IN  ASTHMA  IMPROVED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*</a:t>
            </a:r>
            <a:r>
              <a:rPr lang="tr-TR" sz="1900" dirty="0" err="1" smtClean="0"/>
              <a:t>Nathan</a:t>
            </a:r>
            <a:r>
              <a:rPr lang="tr-TR" sz="1900" dirty="0" smtClean="0"/>
              <a:t> RA.</a:t>
            </a:r>
            <a:r>
              <a:rPr lang="tr-TR" sz="1900" dirty="0" err="1" smtClean="0"/>
              <a:t>Ann</a:t>
            </a:r>
            <a:r>
              <a:rPr lang="tr-TR" sz="1900" dirty="0" smtClean="0"/>
              <a:t> </a:t>
            </a:r>
            <a:r>
              <a:rPr lang="tr-TR" sz="1900" dirty="0" err="1" smtClean="0"/>
              <a:t>Allergy</a:t>
            </a:r>
            <a:r>
              <a:rPr lang="tr-TR" sz="1900" dirty="0" smtClean="0"/>
              <a:t>  </a:t>
            </a:r>
            <a:r>
              <a:rPr lang="tr-TR" sz="1900" dirty="0" err="1" smtClean="0"/>
              <a:t>Asthma</a:t>
            </a:r>
            <a:r>
              <a:rPr lang="tr-TR" sz="1900" dirty="0" smtClean="0"/>
              <a:t> </a:t>
            </a:r>
            <a:r>
              <a:rPr lang="tr-TR" sz="1900" dirty="0" err="1" smtClean="0"/>
              <a:t>Immunol</a:t>
            </a:r>
            <a:r>
              <a:rPr lang="tr-TR" sz="1900" dirty="0" smtClean="0"/>
              <a:t>  2001;86:9-17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ANTIHISTAMINIC DECONGESTAN COMBINATION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957</Words>
  <Application>Microsoft Office PowerPoint</Application>
  <PresentationFormat>Ekran Gösterisi (4:3)</PresentationFormat>
  <Paragraphs>177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9" baseType="lpstr">
      <vt:lpstr>Ofis Teması</vt:lpstr>
      <vt:lpstr>Grafik</vt:lpstr>
      <vt:lpstr>TREATMENT OF UNITED AIRWAY DISEASE</vt:lpstr>
      <vt:lpstr>Allergic Rhinitis treatment</vt:lpstr>
      <vt:lpstr>Slayt 3</vt:lpstr>
      <vt:lpstr>Slayt 4</vt:lpstr>
      <vt:lpstr>ASTIM-RHINOSINUSITIS</vt:lpstr>
      <vt:lpstr>Asthma-Rhinitis treatment</vt:lpstr>
      <vt:lpstr>Slayt 7</vt:lpstr>
      <vt:lpstr>Slayt 8</vt:lpstr>
      <vt:lpstr>ANTIHISTAMINIC DECONGESTAN COMBINATION</vt:lpstr>
      <vt:lpstr>Slayt 10</vt:lpstr>
      <vt:lpstr>Slayt 11</vt:lpstr>
      <vt:lpstr>Efficacy of montelukast  as an add on medicine in asthma and rhinitis</vt:lpstr>
      <vt:lpstr>  Antihistaminics+montelukast</vt:lpstr>
      <vt:lpstr> </vt:lpstr>
      <vt:lpstr>NAZAL STEROİDLER</vt:lpstr>
      <vt:lpstr>      NASAL STEROIDS</vt:lpstr>
      <vt:lpstr>NASAL STEROIDS-ASTHMA</vt:lpstr>
      <vt:lpstr>Slayt 18</vt:lpstr>
      <vt:lpstr>Slayt 19</vt:lpstr>
      <vt:lpstr>ANTI IG-E THERAPY(OMALIZUMAB)</vt:lpstr>
      <vt:lpstr>Slayt 21</vt:lpstr>
      <vt:lpstr>Slayt 22</vt:lpstr>
      <vt:lpstr>EFFECTS OF IMMUNOTHERAPY</vt:lpstr>
      <vt:lpstr>CAN WE PREVENT ASTHMA DEVELOPMENT IN AR PATIENTS?</vt:lpstr>
      <vt:lpstr>Slayt 25</vt:lpstr>
      <vt:lpstr>Slayt 26</vt:lpstr>
      <vt:lpstr>Therapy Effectiveness in Rhinitis and Asthma</vt:lpstr>
      <vt:lpstr>Slayt 28</vt:lpstr>
      <vt:lpstr>Sinonazal VAS skorları</vt:lpstr>
      <vt:lpstr>Nasal Lavage Analysis</vt:lpstr>
      <vt:lpstr>COPD-NOSE</vt:lpstr>
      <vt:lpstr>COPD -NOSE</vt:lpstr>
      <vt:lpstr>COPD -NOSE</vt:lpstr>
      <vt:lpstr>COPD -NOSE</vt:lpstr>
      <vt:lpstr>COPD-NOSE</vt:lpstr>
      <vt:lpstr>COPD -BRONCHIECTASIS</vt:lpstr>
      <vt:lpstr>CONCLUSION</vt:lpstr>
    </vt:vector>
  </TitlesOfParts>
  <Company>İstanbul Üniversitesi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User</dc:creator>
  <cp:lastModifiedBy>Windows User</cp:lastModifiedBy>
  <cp:revision>18</cp:revision>
  <dcterms:created xsi:type="dcterms:W3CDTF">2017-09-16T01:26:17Z</dcterms:created>
  <dcterms:modified xsi:type="dcterms:W3CDTF">2017-09-23T10:07:14Z</dcterms:modified>
</cp:coreProperties>
</file>